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0077450" cy="7562850"/>
  <p:notesSz cx="7772400" cy="100584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43"/>
  </p:normalViewPr>
  <p:slideViewPr>
    <p:cSldViewPr snapToGrid="0" snapToObjects="1">
      <p:cViewPr varScale="1">
        <p:scale>
          <a:sx n="161" d="100"/>
          <a:sy n="161" d="100"/>
        </p:scale>
        <p:origin x="224"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503640" y="1769040"/>
            <a:ext cx="9068400" cy="209160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503640" y="4059720"/>
            <a:ext cx="9068400" cy="2091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503640" y="1769040"/>
            <a:ext cx="4425120" cy="209160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5150520" y="1769040"/>
            <a:ext cx="4425120" cy="209160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503640" y="4059720"/>
            <a:ext cx="4425120" cy="209160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5150520" y="4059720"/>
            <a:ext cx="4425120" cy="2091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503640" y="1769040"/>
            <a:ext cx="2919960" cy="209160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570120" y="1769040"/>
            <a:ext cx="2919960" cy="209160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636240" y="1769040"/>
            <a:ext cx="2919960" cy="209160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503640" y="4059720"/>
            <a:ext cx="2919960" cy="209160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570120" y="4059720"/>
            <a:ext cx="2919960" cy="209160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636240" y="4059720"/>
            <a:ext cx="2919960" cy="2091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503640" y="1769040"/>
            <a:ext cx="9068400" cy="43851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503640" y="1769040"/>
            <a:ext cx="9068400" cy="43851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503640" y="1769040"/>
            <a:ext cx="4425120" cy="43851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5150520" y="1769040"/>
            <a:ext cx="4425120" cy="43851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3640" y="301320"/>
            <a:ext cx="9068400" cy="58503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503640" y="1769040"/>
            <a:ext cx="4425120" cy="209160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5150520" y="1769040"/>
            <a:ext cx="4425120" cy="43851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503640" y="4059720"/>
            <a:ext cx="4425120" cy="2091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503640" y="1769040"/>
            <a:ext cx="9068400" cy="43851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503640" y="1769040"/>
            <a:ext cx="4425120" cy="43851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5150520" y="1769040"/>
            <a:ext cx="4425120" cy="209160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5150520" y="4059720"/>
            <a:ext cx="4425120" cy="2091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503640" y="1769040"/>
            <a:ext cx="4425120" cy="209160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5150520" y="1769040"/>
            <a:ext cx="4425120" cy="209160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503640" y="4059720"/>
            <a:ext cx="9068400" cy="2091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503640" y="1769040"/>
            <a:ext cx="9068400" cy="209160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503640" y="4059720"/>
            <a:ext cx="9068400" cy="2091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503640" y="1769040"/>
            <a:ext cx="4425120" cy="209160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5150520" y="1769040"/>
            <a:ext cx="4425120" cy="209160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503640" y="4059720"/>
            <a:ext cx="4425120" cy="209160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5150520" y="4059720"/>
            <a:ext cx="4425120" cy="2091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503640" y="1769040"/>
            <a:ext cx="2919960" cy="209160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570120" y="1769040"/>
            <a:ext cx="2919960" cy="209160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636240" y="1769040"/>
            <a:ext cx="2919960" cy="209160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503640" y="4059720"/>
            <a:ext cx="2919960" cy="209160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570120" y="4059720"/>
            <a:ext cx="2919960" cy="209160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636240" y="4059720"/>
            <a:ext cx="2919960" cy="2091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503640" y="1769040"/>
            <a:ext cx="9068400" cy="43851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503640" y="1769040"/>
            <a:ext cx="4425120" cy="43851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5150520" y="1769040"/>
            <a:ext cx="4425120" cy="43851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3640" y="301320"/>
            <a:ext cx="9068400" cy="58503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503640" y="1769040"/>
            <a:ext cx="4425120" cy="209160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5150520" y="1769040"/>
            <a:ext cx="4425120" cy="43851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503640" y="4059720"/>
            <a:ext cx="4425120" cy="2091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503640" y="1769040"/>
            <a:ext cx="4425120" cy="43851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5150520" y="1769040"/>
            <a:ext cx="4425120" cy="209160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5150520" y="4059720"/>
            <a:ext cx="4425120" cy="2091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3640" y="301320"/>
            <a:ext cx="9068400" cy="12618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503640" y="1769040"/>
            <a:ext cx="4425120" cy="209160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5150520" y="1769040"/>
            <a:ext cx="4425120" cy="209160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503640" y="4059720"/>
            <a:ext cx="9068400" cy="209160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3640" y="301320"/>
            <a:ext cx="9068400" cy="1261800"/>
          </a:xfrm>
          <a:prstGeom prst="rect">
            <a:avLst/>
          </a:prstGeom>
        </p:spPr>
        <p:txBody>
          <a:bodyPr lIns="0" tIns="0" rIns="0" bIns="0" anchor="ctr"/>
          <a:lstStyle/>
          <a:p>
            <a:r>
              <a:rPr lang="en-US" sz="1800" b="0" strike="noStrike" spc="-1">
                <a:latin typeface="Arial"/>
              </a:rPr>
              <a:t>Click to edit the title text format</a:t>
            </a:r>
          </a:p>
        </p:txBody>
      </p:sp>
      <p:sp>
        <p:nvSpPr>
          <p:cNvPr id="3" name="PlaceHolder 2"/>
          <p:cNvSpPr>
            <a:spLocks noGrp="1"/>
          </p:cNvSpPr>
          <p:nvPr>
            <p:ph type="body"/>
          </p:nvPr>
        </p:nvSpPr>
        <p:spPr>
          <a:xfrm>
            <a:off x="503640" y="1769400"/>
            <a:ext cx="9069120" cy="4385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p:cNvSpPr>
          <p:nvPr>
            <p:ph type="title"/>
          </p:nvPr>
        </p:nvSpPr>
        <p:spPr>
          <a:xfrm>
            <a:off x="503640" y="301320"/>
            <a:ext cx="9068400" cy="1261800"/>
          </a:xfrm>
          <a:prstGeom prst="rect">
            <a:avLst/>
          </a:prstGeom>
        </p:spPr>
        <p:txBody>
          <a:bodyPr lIns="0" tIns="0" rIns="0" bIns="0" anchor="ctr"/>
          <a:lstStyle/>
          <a:p>
            <a:r>
              <a:rPr lang="en-US" sz="1800" b="0" strike="noStrike" spc="-1">
                <a:latin typeface="Arial"/>
              </a:rPr>
              <a:t>Click to edit the title text format</a:t>
            </a:r>
          </a:p>
        </p:txBody>
      </p:sp>
      <p:sp>
        <p:nvSpPr>
          <p:cNvPr id="39" name="PlaceHolder 2"/>
          <p:cNvSpPr>
            <a:spLocks noGrp="1"/>
          </p:cNvSpPr>
          <p:nvPr>
            <p:ph type="body"/>
          </p:nvPr>
        </p:nvSpPr>
        <p:spPr>
          <a:xfrm>
            <a:off x="503640" y="1769040"/>
            <a:ext cx="9068400" cy="43851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 name="Picture 75"/>
          <p:cNvPicPr/>
          <p:nvPr/>
        </p:nvPicPr>
        <p:blipFill>
          <a:blip r:embed="rId2">
            <a:lum bright="5000" contrast="-15000"/>
          </a:blip>
          <a:stretch/>
        </p:blipFill>
        <p:spPr>
          <a:xfrm>
            <a:off x="0" y="0"/>
            <a:ext cx="10077480" cy="7570800"/>
          </a:xfrm>
          <a:prstGeom prst="rect">
            <a:avLst/>
          </a:prstGeom>
          <a:ln>
            <a:noFill/>
          </a:ln>
        </p:spPr>
      </p:pic>
      <p:sp>
        <p:nvSpPr>
          <p:cNvPr id="77" name="CustomShape 1"/>
          <p:cNvSpPr/>
          <p:nvPr/>
        </p:nvSpPr>
        <p:spPr>
          <a:xfrm>
            <a:off x="146160" y="182880"/>
            <a:ext cx="9783720" cy="26978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ОСОБЕННОСТИ  ЗАКЛАДКИ  ГОЛУБИЧНОЙ  ПЛАНТАЦИИ</a:t>
            </a:r>
            <a:endParaRPr lang="en-US" sz="4800" b="0" strike="noStrike" spc="-1">
              <a:latin typeface="Arial"/>
            </a:endParaRPr>
          </a:p>
        </p:txBody>
      </p:sp>
      <p:sp>
        <p:nvSpPr>
          <p:cNvPr id="78" name="CustomShape 2"/>
          <p:cNvSpPr/>
          <p:nvPr/>
        </p:nvSpPr>
        <p:spPr>
          <a:xfrm>
            <a:off x="503640" y="3474720"/>
            <a:ext cx="9068400" cy="2679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3200" b="0" strike="noStrike" spc="-1">
                <a:latin typeface="Tahoma"/>
              </a:rPr>
              <a:t>Курлович Т.В.,  e-mail: vaccinium@mail.ru</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 name="Picture 101"/>
          <p:cNvPicPr/>
          <p:nvPr/>
        </p:nvPicPr>
        <p:blipFill>
          <a:blip r:embed="rId2">
            <a:lum bright="5000" contrast="-15000"/>
          </a:blip>
          <a:stretch/>
        </p:blipFill>
        <p:spPr>
          <a:xfrm>
            <a:off x="360" y="0"/>
            <a:ext cx="10077480" cy="7570800"/>
          </a:xfrm>
          <a:prstGeom prst="rect">
            <a:avLst/>
          </a:prstGeom>
          <a:ln>
            <a:noFill/>
          </a:ln>
        </p:spPr>
      </p:pic>
      <p:sp>
        <p:nvSpPr>
          <p:cNvPr id="103" name="CustomShape 1"/>
          <p:cNvSpPr/>
          <p:nvPr/>
        </p:nvSpPr>
        <p:spPr>
          <a:xfrm>
            <a:off x="503640" y="1828800"/>
            <a:ext cx="9068400" cy="43254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Если участок расположен на минеральных почвах, то в этом случае требуется обогащение их гумусом. Идеальным вариантом является внесение верхового торфа или смеси торфа с опилками (в траншеи, в посадочные ямы, мульчирование с перепашкой и др.). Но мероприятие это достаточно дорогостоящее и трудоемкое. </a:t>
            </a:r>
            <a:endParaRPr lang="en-US" sz="1800" b="0" strike="noStrike" spc="-1">
              <a:latin typeface="Arial"/>
            </a:endParaRPr>
          </a:p>
          <a:p>
            <a:pPr>
              <a:lnSpc>
                <a:spcPct val="100000"/>
              </a:lnSpc>
            </a:pPr>
            <a:r>
              <a:rPr lang="en-US" sz="1800" b="0" strike="noStrike" spc="-1">
                <a:latin typeface="Tahoma"/>
              </a:rPr>
              <a:t>Обогатить почву гумусом можно с помощью заделки в нее органических остатков, которыми являются солома или сидеральные удобрения. Для этого по всему участку или по будущим рядам разбрасывают солому, после чего заделывают ее в почву с помощью дискования, перепашки или другого приемлемого способа. Если есть возможность, то можно вместе с соломой разбросать и древесные опилки. </a:t>
            </a:r>
            <a:endParaRPr lang="en-US" sz="1800" b="0" strike="noStrike" spc="-1">
              <a:latin typeface="Arial"/>
            </a:endParaRPr>
          </a:p>
          <a:p>
            <a:pPr>
              <a:lnSpc>
                <a:spcPct val="100000"/>
              </a:lnSpc>
            </a:pPr>
            <a:endParaRPr lang="en-US" sz="1800" b="0" strike="noStrike" spc="-1">
              <a:latin typeface="Arial"/>
            </a:endParaRPr>
          </a:p>
        </p:txBody>
      </p:sp>
      <p:sp>
        <p:nvSpPr>
          <p:cNvPr id="104" name="CustomShape 2"/>
          <p:cNvSpPr/>
          <p:nvPr/>
        </p:nvSpPr>
        <p:spPr>
          <a:xfrm>
            <a:off x="182880" y="159840"/>
            <a:ext cx="9389160" cy="14724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Минеральные почвы (песчаные, легкие суглинки)</a:t>
            </a:r>
            <a:endParaRPr lang="en-US" sz="4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 name="Picture 104"/>
          <p:cNvPicPr/>
          <p:nvPr/>
        </p:nvPicPr>
        <p:blipFill>
          <a:blip r:embed="rId2">
            <a:lum bright="5000" contrast="-15000"/>
          </a:blip>
          <a:stretch/>
        </p:blipFill>
        <p:spPr>
          <a:xfrm>
            <a:off x="360" y="0"/>
            <a:ext cx="10077480" cy="7570800"/>
          </a:xfrm>
          <a:prstGeom prst="rect">
            <a:avLst/>
          </a:prstGeom>
          <a:ln>
            <a:noFill/>
          </a:ln>
        </p:spPr>
      </p:pic>
      <p:sp>
        <p:nvSpPr>
          <p:cNvPr id="106" name="CustomShape 1"/>
          <p:cNvSpPr/>
          <p:nvPr/>
        </p:nvSpPr>
        <p:spPr>
          <a:xfrm>
            <a:off x="503640" y="1828800"/>
            <a:ext cx="9068400" cy="43254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Непосредственно перед посадкой голубики в посадочные ямы добавляют немного торфа (из расчета 3-5 л на яму) или смеси торфа с опилками и перемешивают его с землей. Это значительно снижает затраты на закупку и доставку торфа, так как уменьшается в разы его количество, необходимое для заполнения посадочных ямок. </a:t>
            </a:r>
            <a:endParaRPr lang="en-US" sz="1800" b="0" strike="noStrike" spc="-1">
              <a:latin typeface="Arial"/>
            </a:endParaRPr>
          </a:p>
          <a:p>
            <a:pPr>
              <a:lnSpc>
                <a:spcPct val="100000"/>
              </a:lnSpc>
            </a:pPr>
            <a:r>
              <a:rPr lang="en-US" sz="1800" b="0" strike="noStrike" spc="-1">
                <a:latin typeface="Tahoma"/>
              </a:rPr>
              <a:t>Вместо торфа можно использовать компостированные опилки (лежавшие 2-3 года или хотя бы год). Этот способ подходит в том случае, если подготовка участка проводится непосредственно перед посадкой голубики или за несколько месяцев до посадки. Например, почву готовим осенью, а растения высаживаем весной.</a:t>
            </a:r>
            <a:endParaRPr lang="en-US" sz="1800" b="0" strike="noStrike" spc="-1">
              <a:latin typeface="Arial"/>
            </a:endParaRPr>
          </a:p>
        </p:txBody>
      </p:sp>
      <p:sp>
        <p:nvSpPr>
          <p:cNvPr id="107" name="CustomShape 2"/>
          <p:cNvSpPr/>
          <p:nvPr/>
        </p:nvSpPr>
        <p:spPr>
          <a:xfrm>
            <a:off x="182880" y="159480"/>
            <a:ext cx="9389160" cy="14724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Минеральные почвы (песчаные, легкие суглинки)</a:t>
            </a:r>
            <a:endParaRPr lang="en-US" sz="4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107"/>
          <p:cNvPicPr/>
          <p:nvPr/>
        </p:nvPicPr>
        <p:blipFill>
          <a:blip r:embed="rId2">
            <a:lum bright="5000" contrast="-15000"/>
          </a:blip>
          <a:stretch/>
        </p:blipFill>
        <p:spPr>
          <a:xfrm>
            <a:off x="360" y="0"/>
            <a:ext cx="10077480" cy="7570800"/>
          </a:xfrm>
          <a:prstGeom prst="rect">
            <a:avLst/>
          </a:prstGeom>
          <a:ln>
            <a:noFill/>
          </a:ln>
        </p:spPr>
      </p:pic>
      <p:sp>
        <p:nvSpPr>
          <p:cNvPr id="109" name="CustomShape 1"/>
          <p:cNvSpPr/>
          <p:nvPr/>
        </p:nvSpPr>
        <p:spPr>
          <a:xfrm>
            <a:off x="503640" y="1828800"/>
            <a:ext cx="9068400" cy="4663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Если до закладки плантации есть время, т.е. это мероприятие планируется через 2-3 года, то наиболее удобным и эффективным является, в данном случае, использование сидеральных удобрений. В процессе выращивания сидератов почва насыщается органическими веществами, повышается вероятность хорошего проникновения корней в почву и способность почвы накапливать влагу. Соответственно в ней создаются условия, благоприятные для развития микоризообразующих грибов, и, как следствие, для культуры голубики.</a:t>
            </a:r>
            <a:endParaRPr lang="en-US" sz="1800" b="0" strike="noStrike" spc="-1">
              <a:latin typeface="Arial"/>
            </a:endParaRPr>
          </a:p>
          <a:p>
            <a:pPr>
              <a:lnSpc>
                <a:spcPct val="100000"/>
              </a:lnSpc>
            </a:pPr>
            <a:r>
              <a:rPr lang="en-US" sz="1800" b="0" strike="noStrike" spc="-1">
                <a:latin typeface="Tahoma"/>
              </a:rPr>
              <a:t>В качестве сидератов можно использовать разные культуры: горчицу, редьку, различные виды злаковых (рожь, овес, райграс и др.), бобовые (горох, бобы, вику) и другие. </a:t>
            </a:r>
            <a:endParaRPr lang="en-US" sz="1800" b="0" strike="noStrike" spc="-1">
              <a:latin typeface="Arial"/>
            </a:endParaRPr>
          </a:p>
          <a:p>
            <a:pPr>
              <a:lnSpc>
                <a:spcPct val="100000"/>
              </a:lnSpc>
            </a:pPr>
            <a:r>
              <a:rPr lang="en-US" sz="1800" b="0" strike="noStrike" spc="-1">
                <a:latin typeface="Tahoma"/>
              </a:rPr>
              <a:t>Такие злаковые, как райграс или рожь, также являются хорошими сидератами, но при их использовании существует вероятность размножения свободноживущих видов нематод в почве, что опасно для выращивания на этом участке голубики. Что касается других сидератов, то недостаток их в том, что они способствуют образованию органических веществ в меньшей степени.</a:t>
            </a:r>
            <a:endParaRPr lang="en-US" sz="1800" b="0" strike="noStrike" spc="-1">
              <a:latin typeface="Arial"/>
            </a:endParaRPr>
          </a:p>
        </p:txBody>
      </p:sp>
      <p:sp>
        <p:nvSpPr>
          <p:cNvPr id="110" name="CustomShape 2"/>
          <p:cNvSpPr/>
          <p:nvPr/>
        </p:nvSpPr>
        <p:spPr>
          <a:xfrm>
            <a:off x="182880" y="159480"/>
            <a:ext cx="9389160" cy="14724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Минеральные почвы (песчаные, легкие суглинки)</a:t>
            </a:r>
            <a:endParaRPr lang="en-US" sz="4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Picture 110"/>
          <p:cNvPicPr/>
          <p:nvPr/>
        </p:nvPicPr>
        <p:blipFill>
          <a:blip r:embed="rId2">
            <a:lum bright="5000" contrast="-15000"/>
          </a:blip>
          <a:stretch/>
        </p:blipFill>
        <p:spPr>
          <a:xfrm>
            <a:off x="360" y="0"/>
            <a:ext cx="10077480" cy="7570800"/>
          </a:xfrm>
          <a:prstGeom prst="rect">
            <a:avLst/>
          </a:prstGeom>
          <a:ln>
            <a:noFill/>
          </a:ln>
        </p:spPr>
      </p:pic>
      <p:sp>
        <p:nvSpPr>
          <p:cNvPr id="112" name="CustomShape 1"/>
          <p:cNvSpPr/>
          <p:nvPr/>
        </p:nvSpPr>
        <p:spPr>
          <a:xfrm>
            <a:off x="503640" y="1828800"/>
            <a:ext cx="9068400" cy="43254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Лучше других культур в данном случае подходят бархатцы и овес, поскольку они подавляют развитие и распространение в почве свободноживущих нематод. </a:t>
            </a:r>
            <a:endParaRPr lang="en-US" sz="1800" b="0" strike="noStrike" spc="-1">
              <a:latin typeface="Arial"/>
            </a:endParaRPr>
          </a:p>
          <a:p>
            <a:pPr>
              <a:lnSpc>
                <a:spcPct val="100000"/>
              </a:lnSpc>
            </a:pPr>
            <a:r>
              <a:rPr lang="en-US" sz="1800" b="0" strike="noStrike" spc="-1">
                <a:latin typeface="Tahoma"/>
              </a:rPr>
              <a:t>Для обогащения почвы гумусом овес на участок высевают 2-3 раза за сезон. При этом каждый раз вносят сульфат аммония и в стадии молочной или молочно-восковой спелости овес запахивают в почву. После 2-3-х лет такой обработки верхний слой почвы превращается в рыхлый гумусированный субстрат и почва на участке становится идеальной для выращивания голубики. Кстати, поскольку голубика не выносит предшественников, то таким образом можно подготовить и оздоровить почвы, которые до этого находились в эксплуатации. Торф в посадочные ямки в данном случае можно не вносить, но если есть возможность, то небольшое его количество не помешает. Можно заменить торф перепревшими опилками или смешать его с опилками в любом соотношении.</a:t>
            </a:r>
            <a:endParaRPr lang="en-US" sz="1800" b="0" strike="noStrike" spc="-1">
              <a:latin typeface="Arial"/>
            </a:endParaRPr>
          </a:p>
        </p:txBody>
      </p:sp>
      <p:sp>
        <p:nvSpPr>
          <p:cNvPr id="113" name="CustomShape 2"/>
          <p:cNvSpPr/>
          <p:nvPr/>
        </p:nvSpPr>
        <p:spPr>
          <a:xfrm>
            <a:off x="182880" y="159840"/>
            <a:ext cx="9389160" cy="14724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Минеральные почвы (песчаные, легкие суглинки)</a:t>
            </a:r>
            <a:endParaRPr lang="en-US" sz="4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113"/>
          <p:cNvPicPr/>
          <p:nvPr/>
        </p:nvPicPr>
        <p:blipFill>
          <a:blip r:embed="rId2">
            <a:lum bright="5000" contrast="-15000"/>
          </a:blip>
          <a:stretch/>
        </p:blipFill>
        <p:spPr>
          <a:xfrm>
            <a:off x="360" y="0"/>
            <a:ext cx="10077480" cy="7570800"/>
          </a:xfrm>
          <a:prstGeom prst="rect">
            <a:avLst/>
          </a:prstGeom>
          <a:ln>
            <a:noFill/>
          </a:ln>
        </p:spPr>
      </p:pic>
      <p:sp>
        <p:nvSpPr>
          <p:cNvPr id="115" name="CustomShape 1"/>
          <p:cNvSpPr/>
          <p:nvPr/>
        </p:nvSpPr>
        <p:spPr>
          <a:xfrm>
            <a:off x="503640" y="1828800"/>
            <a:ext cx="9068400" cy="49374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В дальнейшем, после такой подготовки почвы, остается только мульчировать ряды опилками, щепой или даже соломой, вовремя удалять сорняки и вносить необходимые подкормки. Кроме всего прочего, перепашка почвы с сидератами позволяет регулировать ее кислотность в сторону снижения рН, что также благоприятно сказывается на росте и плодоношении растений голубики.</a:t>
            </a:r>
            <a:endParaRPr lang="en-US" sz="1800" b="0" strike="noStrike" spc="-1">
              <a:latin typeface="Arial"/>
            </a:endParaRPr>
          </a:p>
          <a:p>
            <a:pPr>
              <a:lnSpc>
                <a:spcPct val="100000"/>
              </a:lnSpc>
            </a:pPr>
            <a:r>
              <a:rPr lang="en-US" sz="1800" b="0" strike="noStrike" spc="-1">
                <a:latin typeface="Tahoma"/>
              </a:rPr>
              <a:t>Способ подготовки участка с помощью выращивания на нем овса в качестве сидерата подходит и для достаточно тяжелых для голубики почв: суглинков и даже глины. При этом на суглинках достаточно просто создать рыхлый гумусированный слой почвы на поверхности участка и можно приступать к посадке голубики. На глинистом участке желательно рядами напахать гребни, состоящие из верхнего гумусированного слоя почвы и уже в них высаживать голубику. Непосредственно в гребень или в ямки для кустов можно внести торф, торф с опилками или компостированные опилки. Такой способ позволяет ликвидировать застой воды под кустами в случае обильных осадков или подтопления весной, вызванного таянием снега. Кстати, таким же способом можно готовить почву под голубику и на выработанном торфянике. Перепашка торфа с сидератом и подстилающей породой снижает его теплоемкость и создает благоприятные условия для роста голубики.</a:t>
            </a:r>
            <a:endParaRPr lang="en-US" sz="1800" b="0" strike="noStrike" spc="-1">
              <a:latin typeface="Arial"/>
            </a:endParaRPr>
          </a:p>
        </p:txBody>
      </p:sp>
      <p:sp>
        <p:nvSpPr>
          <p:cNvPr id="116" name="CustomShape 2"/>
          <p:cNvSpPr/>
          <p:nvPr/>
        </p:nvSpPr>
        <p:spPr>
          <a:xfrm>
            <a:off x="182880" y="159840"/>
            <a:ext cx="9389160" cy="14724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Минеральные почвы (песчаные, легкие суглинки)</a:t>
            </a:r>
            <a:endParaRPr lang="en-US" sz="4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Picture 116"/>
          <p:cNvPicPr/>
          <p:nvPr/>
        </p:nvPicPr>
        <p:blipFill>
          <a:blip r:embed="rId2">
            <a:lum bright="5000" contrast="-15000"/>
          </a:blip>
          <a:stretch/>
        </p:blipFill>
        <p:spPr>
          <a:xfrm>
            <a:off x="360" y="0"/>
            <a:ext cx="10077480" cy="7570800"/>
          </a:xfrm>
          <a:prstGeom prst="rect">
            <a:avLst/>
          </a:prstGeom>
          <a:ln>
            <a:noFill/>
          </a:ln>
        </p:spPr>
      </p:pic>
      <p:pic>
        <p:nvPicPr>
          <p:cNvPr id="118" name="Picture 117"/>
          <p:cNvPicPr/>
          <p:nvPr/>
        </p:nvPicPr>
        <p:blipFill>
          <a:blip r:embed="rId3"/>
          <a:stretch/>
        </p:blipFill>
        <p:spPr>
          <a:xfrm>
            <a:off x="1244880" y="-14760"/>
            <a:ext cx="7586280" cy="759132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Picture 118"/>
          <p:cNvPicPr/>
          <p:nvPr/>
        </p:nvPicPr>
        <p:blipFill>
          <a:blip r:embed="rId2">
            <a:lum bright="5000" contrast="-15000"/>
          </a:blip>
          <a:stretch/>
        </p:blipFill>
        <p:spPr>
          <a:xfrm>
            <a:off x="360" y="0"/>
            <a:ext cx="10077480" cy="7570800"/>
          </a:xfrm>
          <a:prstGeom prst="rect">
            <a:avLst/>
          </a:prstGeom>
          <a:ln>
            <a:noFill/>
          </a:ln>
        </p:spPr>
      </p:pic>
      <p:sp>
        <p:nvSpPr>
          <p:cNvPr id="120"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Саженцы</a:t>
            </a:r>
            <a:endParaRPr lang="en-US" sz="4800" b="0" strike="noStrike" spc="-1">
              <a:latin typeface="Arial"/>
            </a:endParaRPr>
          </a:p>
        </p:txBody>
      </p:sp>
      <p:sp>
        <p:nvSpPr>
          <p:cNvPr id="121" name="CustomShape 2"/>
          <p:cNvSpPr/>
          <p:nvPr/>
        </p:nvSpPr>
        <p:spPr>
          <a:xfrm>
            <a:off x="503640" y="1769040"/>
            <a:ext cx="9068400" cy="55458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Лучшим посадочным материалом являются 2--летние саженцы с закрытой корневой системой. Особенностью посадки таких растений является то, что производить эту операцию можно в течение всего года. Ведь вы, не нарушая корней, просто вынимаете растение из контейнера и сажаете его в заранее подготовленную яму, как это делаете с комнатными растениями, переваливая их из меньшего горшка в больший. А если под уже купленный саженец яма пока не готова, то в таком горшке растение проживет несколько месяцев.</a:t>
            </a:r>
            <a:endParaRPr lang="en-US" sz="1800" b="0" strike="noStrike" spc="-1">
              <a:latin typeface="Arial"/>
            </a:endParaRPr>
          </a:p>
          <a:p>
            <a:pPr>
              <a:lnSpc>
                <a:spcPct val="100000"/>
              </a:lnSpc>
            </a:pPr>
            <a:r>
              <a:rPr lang="en-US" sz="1800" b="0" strike="noStrike" spc="-1">
                <a:latin typeface="Tahoma"/>
              </a:rPr>
              <a:t>Покупка 3-летних саженцев для закладки плантации нерентабельна из-за значительных трудовых затрат во время посадки и задержки времени вступления в плодоношение на 1-2 года по сравнению с плантацией, заложенной 2-летними саженцами.</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Picture 121"/>
          <p:cNvPicPr/>
          <p:nvPr/>
        </p:nvPicPr>
        <p:blipFill>
          <a:blip r:embed="rId2">
            <a:lum bright="5000" contrast="-15000"/>
          </a:blip>
          <a:stretch/>
        </p:blipFill>
        <p:spPr>
          <a:xfrm>
            <a:off x="360" y="0"/>
            <a:ext cx="10077480" cy="7570800"/>
          </a:xfrm>
          <a:prstGeom prst="rect">
            <a:avLst/>
          </a:prstGeom>
          <a:ln>
            <a:noFill/>
          </a:ln>
        </p:spPr>
      </p:pic>
      <p:sp>
        <p:nvSpPr>
          <p:cNvPr id="123"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Саженцы</a:t>
            </a:r>
            <a:endParaRPr lang="en-US" sz="4800" b="0" strike="noStrike" spc="-1">
              <a:latin typeface="Arial"/>
            </a:endParaRPr>
          </a:p>
        </p:txBody>
      </p:sp>
      <p:sp>
        <p:nvSpPr>
          <p:cNvPr id="124" name="CustomShape 2"/>
          <p:cNvSpPr/>
          <p:nvPr/>
        </p:nvSpPr>
        <p:spPr>
          <a:xfrm>
            <a:off x="503640" y="1769040"/>
            <a:ext cx="9068400" cy="55458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Перед посадкой горшки с 3-летними растениями на 10--15 минут погружают в емкость с водой. После этого растения осторожно вынимают из горшков. Корни плотно оплетающие землю, нужно размять руками и расправить горизонтально, иначе через несколько лет растение погибнет. Дело в том, что при выращивании в горшке в течение 3--4 лет корни, за неимением площади для распространения, подгибаются внутрь вместо того чтобы разрастаться вширь. А поскольку они очень мелкие и тонкие, то после пересадки в грунт оказываются не в состоянии самостоятельно изменить направление роста и выбиться за пределы плотного кома. В результате рост корневой системы постепенно прекращается и растение погибает.</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Picture 124"/>
          <p:cNvPicPr/>
          <p:nvPr/>
        </p:nvPicPr>
        <p:blipFill>
          <a:blip r:embed="rId2">
            <a:lum bright="5000" contrast="-15000"/>
          </a:blip>
          <a:stretch/>
        </p:blipFill>
        <p:spPr>
          <a:xfrm>
            <a:off x="360" y="0"/>
            <a:ext cx="10077480" cy="7570800"/>
          </a:xfrm>
          <a:prstGeom prst="rect">
            <a:avLst/>
          </a:prstGeom>
          <a:ln>
            <a:noFill/>
          </a:ln>
        </p:spPr>
      </p:pic>
      <p:pic>
        <p:nvPicPr>
          <p:cNvPr id="126" name="Picture 125"/>
          <p:cNvPicPr/>
          <p:nvPr/>
        </p:nvPicPr>
        <p:blipFill>
          <a:blip r:embed="rId3"/>
          <a:stretch/>
        </p:blipFill>
        <p:spPr>
          <a:xfrm>
            <a:off x="1244880" y="-14760"/>
            <a:ext cx="7586280" cy="759132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Picture 126"/>
          <p:cNvPicPr/>
          <p:nvPr/>
        </p:nvPicPr>
        <p:blipFill>
          <a:blip r:embed="rId2">
            <a:lum bright="5000" contrast="-15000"/>
          </a:blip>
          <a:stretch/>
        </p:blipFill>
        <p:spPr>
          <a:xfrm>
            <a:off x="360" y="0"/>
            <a:ext cx="10077480" cy="7570800"/>
          </a:xfrm>
          <a:prstGeom prst="rect">
            <a:avLst/>
          </a:prstGeom>
          <a:ln>
            <a:noFill/>
          </a:ln>
        </p:spPr>
      </p:pic>
      <p:sp>
        <p:nvSpPr>
          <p:cNvPr id="128"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Посадка</a:t>
            </a:r>
            <a:endParaRPr lang="en-US" sz="4800" b="0" strike="noStrike" spc="-1">
              <a:latin typeface="Arial"/>
            </a:endParaRPr>
          </a:p>
        </p:txBody>
      </p:sp>
      <p:sp>
        <p:nvSpPr>
          <p:cNvPr id="129" name="CustomShape 2"/>
          <p:cNvSpPr/>
          <p:nvPr/>
        </p:nvSpPr>
        <p:spPr>
          <a:xfrm>
            <a:off x="503640" y="1769040"/>
            <a:ext cx="9068400" cy="4385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Саженцы голубики высаживают в посадочную яму на 5--6 см глубже уровня почвы в горшке. Их помещают в подготовленную перед посадкой лунку и засыпают вынутой из нее почвой, обычно не внося удобрений. Саженец при этом слегка встряхивают, чтобы земля заполнила все пустоты. Затем яму окончательно засыпают почвой, вокруг кустика делают лунку и поливают. После полива посадки мульчируют опилками (слоем 5--8 см), чтобы уменьшить испарение влаги.</a:t>
            </a:r>
            <a:endParaRPr lang="en-US" sz="1800" b="0" strike="noStrike" spc="-1">
              <a:latin typeface="Arial"/>
            </a:endParaRPr>
          </a:p>
          <a:p>
            <a:pPr>
              <a:lnSpc>
                <a:spcPct val="100000"/>
              </a:lnSpc>
            </a:pPr>
            <a:r>
              <a:rPr lang="en-US" sz="1800" b="0" strike="noStrike" spc="-1">
                <a:latin typeface="Tahoma"/>
              </a:rPr>
              <a:t>Схема посадки зависит от техники используемой для ухода за плантацией, особенностей роста выбранного сорта, регулярности и интенсивности обрезки. Классический вариант 3 х 1,2 м. Но есть сведения о наиболее высокой урожайности при посадке по схеме 3 х 0,8 м.</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78"/>
          <p:cNvPicPr/>
          <p:nvPr/>
        </p:nvPicPr>
        <p:blipFill>
          <a:blip r:embed="rId2">
            <a:lum bright="5000" contrast="-15000"/>
          </a:blip>
          <a:stretch/>
        </p:blipFill>
        <p:spPr>
          <a:xfrm>
            <a:off x="360" y="0"/>
            <a:ext cx="10077480" cy="7570800"/>
          </a:xfrm>
          <a:prstGeom prst="rect">
            <a:avLst/>
          </a:prstGeom>
          <a:ln>
            <a:noFill/>
          </a:ln>
        </p:spPr>
      </p:pic>
      <p:sp>
        <p:nvSpPr>
          <p:cNvPr id="80" name="CustomShape 1"/>
          <p:cNvSpPr/>
          <p:nvPr/>
        </p:nvSpPr>
        <p:spPr>
          <a:xfrm>
            <a:off x="503640" y="-416520"/>
            <a:ext cx="9068400" cy="26978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Выбор места</a:t>
            </a:r>
            <a:endParaRPr lang="en-US" sz="4800" b="0" strike="noStrike" spc="-1">
              <a:latin typeface="Arial"/>
            </a:endParaRPr>
          </a:p>
        </p:txBody>
      </p:sp>
      <p:sp>
        <p:nvSpPr>
          <p:cNvPr id="81" name="CustomShape 2"/>
          <p:cNvSpPr/>
          <p:nvPr/>
        </p:nvSpPr>
        <p:spPr>
          <a:xfrm>
            <a:off x="503640" y="1769040"/>
            <a:ext cx="9068400" cy="4385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У голубики, как и у других представителей семейства Вересковые, на корнях нет корневых волосков. Их функцию выполняет мицелий гриба, с которым  корни растения находятся в симбиозе, так называемая микориза. </a:t>
            </a:r>
            <a:endParaRPr lang="en-US" sz="1800" b="0" strike="noStrike" spc="-1">
              <a:latin typeface="Arial"/>
            </a:endParaRPr>
          </a:p>
          <a:p>
            <a:pPr>
              <a:lnSpc>
                <a:spcPct val="100000"/>
              </a:lnSpc>
            </a:pPr>
            <a:r>
              <a:rPr lang="en-US" sz="1800" b="0" strike="noStrike" spc="-1">
                <a:latin typeface="Tahoma"/>
              </a:rPr>
              <a:t>Развитие микоризообразущих грибов в значительной степени зависит от эдафических условий, а именно от содержания гумуса и водно-воздушного режима почвы. Микоризообразование на почвах богатых гумусом проходит быстрее, чем на слабогумусированных. В засушливые периоды из-за дефицита почвенной влаги развитие микоризы затрудняется. Такая же картина наблюдается и на переувлажненных почвах из-за недостатка кислорода. По этой же причине микориза слабо развивается на тяжелых по гранулометрическому составу почвах. </a:t>
            </a:r>
            <a:endParaRPr lang="en-US" sz="1800" b="0" strike="noStrike" spc="-1">
              <a:latin typeface="Arial"/>
            </a:endParaRPr>
          </a:p>
          <a:p>
            <a:pPr>
              <a:lnSpc>
                <a:spcPct val="100000"/>
              </a:lnSpc>
            </a:pPr>
            <a:r>
              <a:rPr lang="en-US" sz="1800" b="0" strike="noStrike" spc="-1">
                <a:latin typeface="Tahoma"/>
              </a:rPr>
              <a:t>Смешивание минеральной почвы с органогенными субстратами (торф, опилки и др.) способствует большему распространению корней в глубину, а мульчирование посадок органогенными субстратами способствует равномерному распределению корней в верхнем слое почвы, а со временем корни формируются и в мульче.</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 name="Picture 129"/>
          <p:cNvPicPr/>
          <p:nvPr/>
        </p:nvPicPr>
        <p:blipFill>
          <a:blip r:embed="rId2">
            <a:lum bright="5000" contrast="-15000"/>
          </a:blip>
          <a:stretch/>
        </p:blipFill>
        <p:spPr>
          <a:xfrm>
            <a:off x="360" y="0"/>
            <a:ext cx="10077480" cy="7570800"/>
          </a:xfrm>
          <a:prstGeom prst="rect">
            <a:avLst/>
          </a:prstGeom>
          <a:ln>
            <a:noFill/>
          </a:ln>
        </p:spPr>
      </p:pic>
      <p:sp>
        <p:nvSpPr>
          <p:cNvPr id="131"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Выбор сортов</a:t>
            </a:r>
            <a:endParaRPr lang="en-US" sz="4800" b="0" strike="noStrike" spc="-1">
              <a:latin typeface="Arial"/>
            </a:endParaRPr>
          </a:p>
        </p:txBody>
      </p:sp>
      <p:sp>
        <p:nvSpPr>
          <p:cNvPr id="132" name="CustomShape 2"/>
          <p:cNvSpPr/>
          <p:nvPr/>
        </p:nvSpPr>
        <p:spPr>
          <a:xfrm>
            <a:off x="503640" y="1769040"/>
            <a:ext cx="9068400" cy="4385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Выбор сортов зависит от географического расположения плантации, а соответственно, отколичества тепла за вегетационный сезон, продолжительность безморозного периода и самого сезона вегетации.  В настоящее время культивируемая голубика делится на пять типов: северная высокорослая, южная высокорослая, низкорослая, полувысокая и прутьевидная, что позволяет подобрать сорта практически для любой зоны.</a:t>
            </a:r>
            <a:endParaRPr lang="en-US" sz="1800" b="0" strike="noStrike" spc="-1">
              <a:latin typeface="Arial"/>
            </a:endParaRPr>
          </a:p>
          <a:p>
            <a:pPr>
              <a:lnSpc>
                <a:spcPct val="100000"/>
              </a:lnSpc>
            </a:pPr>
            <a:r>
              <a:rPr lang="en-US" sz="1800" b="0" strike="noStrike" spc="-1">
                <a:latin typeface="Tahoma"/>
              </a:rPr>
              <a:t>Северная высокорослая голубика представлена сортами, полученными на основе голубики щитковой. Это кустарник высотой 1,5-2,0 м. Выращивается в районах где сумма температур выше +10°С составляет 2500-3500°, а безморозный период длится около 160 дней. Растения этого типа переносят без заметных повреждений морозы до -29°С. При длительном понижении температуры до -30 - -35°С наблюдается обмерзание однолетних побегов и более старых ветвей, а также повреждение цветковых почек.</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 name="Picture 132"/>
          <p:cNvPicPr/>
          <p:nvPr/>
        </p:nvPicPr>
        <p:blipFill>
          <a:blip r:embed="rId2">
            <a:lum bright="5000" contrast="-15000"/>
          </a:blip>
          <a:stretch/>
        </p:blipFill>
        <p:spPr>
          <a:xfrm>
            <a:off x="360" y="0"/>
            <a:ext cx="10077480" cy="7570800"/>
          </a:xfrm>
          <a:prstGeom prst="rect">
            <a:avLst/>
          </a:prstGeom>
          <a:ln>
            <a:noFill/>
          </a:ln>
        </p:spPr>
      </p:pic>
      <p:sp>
        <p:nvSpPr>
          <p:cNvPr id="134"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Выбор сортов</a:t>
            </a:r>
            <a:endParaRPr lang="en-US" sz="4800" b="0" strike="noStrike" spc="-1">
              <a:latin typeface="Arial"/>
            </a:endParaRPr>
          </a:p>
        </p:txBody>
      </p:sp>
      <p:sp>
        <p:nvSpPr>
          <p:cNvPr id="135" name="CustomShape 2"/>
          <p:cNvSpPr/>
          <p:nvPr/>
        </p:nvSpPr>
        <p:spPr>
          <a:xfrm>
            <a:off x="503640" y="1769040"/>
            <a:ext cx="9068400" cy="51800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Южная высокорослая голубика – гибридные сорта с очень сложной родословной. Они получены в результате гибридизации голубики щитковой с голубикой Дарроу (V. darrowii Camp), голубикой прутьевидной (V. ashei Reade), голубикой нежной (V. tenellum Aiton), голубикой узколистной и голубикой Эллиота (V. elliottii Champ). Это кустарник высотой 2,0-2,5 м. Выращивается в районах с суммой положительных температур выше +10°С 3900-7300° и выдерживает морозы до - 15°С.</a:t>
            </a:r>
            <a:endParaRPr lang="en-US" sz="1800" b="0" strike="noStrike" spc="-1">
              <a:latin typeface="Arial"/>
            </a:endParaRPr>
          </a:p>
          <a:p>
            <a:pPr>
              <a:lnSpc>
                <a:spcPct val="100000"/>
              </a:lnSpc>
            </a:pPr>
            <a:r>
              <a:rPr lang="en-US" sz="1800" b="0" strike="noStrike" spc="-1">
                <a:latin typeface="Tahoma"/>
              </a:rPr>
              <a:t>Сортам высокорослой голубики для нормального развития цветков и листьев требуется период покоя, в течение которого температура окружающей среды должна быть ниже +7°С. По продолжительности этого периода все сорта подразделяются на три типа: северный, южный и промежуточный. Для сортов северного типа необходима холодовая обработка в течение 1-1,5 месяца (сорта Блюкроп, Дюк, Эллиот, Патриот и др.). Сортам южного типа для успешного роста и плодоношения достаточно двухнедельного периода холода (сорта О.Нил, Стар, Эмералд и др.). К промежуточному типу относятся сорта, для которых необходима обработка холодом от двух недель до одного месяца (сорта Легаси, Озеркблю, Ривейл и др.). Сорта последних двух типов не подходят для холодного климата, поскольку цветут очень рано, а осенью слишком медленно закаляются, в результате чего цветковые почки повреждаются морозами.</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 name="Picture 135"/>
          <p:cNvPicPr/>
          <p:nvPr/>
        </p:nvPicPr>
        <p:blipFill>
          <a:blip r:embed="rId2">
            <a:lum bright="5000" contrast="-15000"/>
          </a:blip>
          <a:stretch/>
        </p:blipFill>
        <p:spPr>
          <a:xfrm>
            <a:off x="360" y="0"/>
            <a:ext cx="10077480" cy="7570800"/>
          </a:xfrm>
          <a:prstGeom prst="rect">
            <a:avLst/>
          </a:prstGeom>
          <a:ln>
            <a:noFill/>
          </a:ln>
        </p:spPr>
      </p:pic>
      <p:sp>
        <p:nvSpPr>
          <p:cNvPr id="137"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Выбор сортов</a:t>
            </a:r>
            <a:endParaRPr lang="en-US" sz="4800" b="0" strike="noStrike" spc="-1">
              <a:latin typeface="Arial"/>
            </a:endParaRPr>
          </a:p>
        </p:txBody>
      </p:sp>
      <p:sp>
        <p:nvSpPr>
          <p:cNvPr id="138" name="CustomShape 2"/>
          <p:cNvSpPr/>
          <p:nvPr/>
        </p:nvSpPr>
        <p:spPr>
          <a:xfrm>
            <a:off x="503640" y="1769040"/>
            <a:ext cx="9068400" cy="4385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К низкорослому типу относятся сорта голубики узколистной, а также голубика канадская (V. myrtilloides Michx). Это кустарнички высотой от 0,3 до 0,6 м. Произрастают на востоке Северной Америки в районах с суммой положительных температур выше +10°С 2300-2800° и безморозным периодом 120 дней. Оба вида выдерживают морозы до - 33°С и больше, так как растения полностью защищены снегом. Кроме того, они более засухоустойчивы по сравнению с голубикой высокорослой.</a:t>
            </a:r>
            <a:endParaRPr lang="en-US" sz="1800" b="0" strike="noStrike" spc="-1">
              <a:latin typeface="Arial"/>
            </a:endParaRPr>
          </a:p>
          <a:p>
            <a:pPr>
              <a:lnSpc>
                <a:spcPct val="100000"/>
              </a:lnSpc>
            </a:pPr>
            <a:r>
              <a:rPr lang="en-US" sz="1800" b="0" strike="noStrike" spc="-1">
                <a:latin typeface="Tahoma"/>
              </a:rPr>
              <a:t>Полувысокие голубики являются межвидовыми гибридами голубики щитковой с голубикой узколистной. Представлены кустарничками высотой 45-75 см (сорта Нортски, Путте, Поларис) и кустарниками высотой 1-1,3 м (Нортланд, Нортблю, Норткантри). Достаточно морозостойки, особенно при хорошем снежном покрове. Могут выдерживать морозы до - 40°С.</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 name="Picture 138"/>
          <p:cNvPicPr/>
          <p:nvPr/>
        </p:nvPicPr>
        <p:blipFill>
          <a:blip r:embed="rId2">
            <a:lum bright="5000" contrast="-15000"/>
          </a:blip>
          <a:stretch/>
        </p:blipFill>
        <p:spPr>
          <a:xfrm>
            <a:off x="360" y="0"/>
            <a:ext cx="10077480" cy="7570800"/>
          </a:xfrm>
          <a:prstGeom prst="rect">
            <a:avLst/>
          </a:prstGeom>
          <a:ln>
            <a:noFill/>
          </a:ln>
        </p:spPr>
      </p:pic>
      <p:sp>
        <p:nvSpPr>
          <p:cNvPr id="140"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Выбор сортов</a:t>
            </a:r>
            <a:endParaRPr lang="en-US" sz="4800" b="0" strike="noStrike" spc="-1">
              <a:latin typeface="Arial"/>
            </a:endParaRPr>
          </a:p>
        </p:txBody>
      </p:sp>
      <p:sp>
        <p:nvSpPr>
          <p:cNvPr id="141" name="CustomShape 2"/>
          <p:cNvSpPr/>
          <p:nvPr/>
        </p:nvSpPr>
        <p:spPr>
          <a:xfrm>
            <a:off x="503640" y="1769040"/>
            <a:ext cx="9068400" cy="4385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Голубика прутьевидная – кустарник высотой до 6 м, культурные сорта – 1,2-3,1 м. Теплолюбивый и засухоустойчивый вид. По сравнению с высокорослой голубикой она цветет позже, имеет более короткий период от цветения до созревания, позднее созревание, толерантна к засухе, жаре и эдафическим условиям (в частности рН почвы, растет при рН 6,0-6,5 единиц), устойчива к болезням, формирует очень высокий разветвленный куст, имеет мелкие ягоды с крупными семенами, зернистой мякотью и плотной кожицей. Выращивается в районах с суммой положительных температур выше +10°С 3900-7300°. Выдерживает кратковременное понижение температуры (до 1-2 недель) до - 15°С.</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 name="Picture 141"/>
          <p:cNvPicPr/>
          <p:nvPr/>
        </p:nvPicPr>
        <p:blipFill>
          <a:blip r:embed="rId2">
            <a:lum bright="5000" contrast="-15000"/>
          </a:blip>
          <a:stretch/>
        </p:blipFill>
        <p:spPr>
          <a:xfrm>
            <a:off x="360" y="0"/>
            <a:ext cx="10077480" cy="7570800"/>
          </a:xfrm>
          <a:prstGeom prst="rect">
            <a:avLst/>
          </a:prstGeom>
          <a:ln>
            <a:noFill/>
          </a:ln>
        </p:spPr>
      </p:pic>
      <p:sp>
        <p:nvSpPr>
          <p:cNvPr id="143" name="CustomShape 1"/>
          <p:cNvSpPr/>
          <p:nvPr/>
        </p:nvSpPr>
        <p:spPr>
          <a:xfrm>
            <a:off x="504000" y="315000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Спасибо за внимание</a:t>
            </a:r>
            <a:endParaRPr lang="en-US" sz="4800" b="0" strike="noStrike" spc="-1">
              <a:latin typeface="Arial"/>
            </a:endParaRPr>
          </a:p>
        </p:txBody>
      </p:sp>
      <p:sp>
        <p:nvSpPr>
          <p:cNvPr id="144" name="CustomShape 2"/>
          <p:cNvSpPr/>
          <p:nvPr/>
        </p:nvSpPr>
        <p:spPr>
          <a:xfrm>
            <a:off x="375480" y="274320"/>
            <a:ext cx="9326520" cy="15541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2400" b="0" strike="noStrike" spc="-1">
                <a:latin typeface="Tahoma"/>
              </a:rPr>
              <a:t>Заказ на саженцы можно отправлять на адрес:</a:t>
            </a:r>
            <a:endParaRPr lang="en-US" sz="2400" b="0" strike="noStrike" spc="-1">
              <a:latin typeface="Arial"/>
            </a:endParaRPr>
          </a:p>
          <a:p>
            <a:pPr>
              <a:lnSpc>
                <a:spcPct val="100000"/>
              </a:lnSpc>
            </a:pPr>
            <a:r>
              <a:rPr lang="en-US" sz="2400" b="1" strike="noStrike" spc="-1">
                <a:latin typeface="Tahoma"/>
              </a:rPr>
              <a:t>ver.filipenia@gmail.com</a:t>
            </a:r>
            <a:r>
              <a:rPr lang="en-US" sz="2400" b="0" strike="noStrike" spc="-1">
                <a:latin typeface="Tahoma"/>
              </a:rPr>
              <a:t>,</a:t>
            </a:r>
            <a:endParaRPr lang="en-US" sz="2400" b="0" strike="noStrike" spc="-1">
              <a:latin typeface="Arial"/>
            </a:endParaRPr>
          </a:p>
          <a:p>
            <a:pPr>
              <a:lnSpc>
                <a:spcPct val="100000"/>
              </a:lnSpc>
            </a:pPr>
            <a:r>
              <a:rPr lang="en-US" sz="2400" b="0" strike="noStrike" spc="-1">
                <a:latin typeface="Tahoma"/>
              </a:rPr>
              <a:t>или cbg@cbg.org.by.</a:t>
            </a: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Picture 81"/>
          <p:cNvPicPr/>
          <p:nvPr/>
        </p:nvPicPr>
        <p:blipFill>
          <a:blip r:embed="rId2">
            <a:lum bright="5000" contrast="-15000"/>
          </a:blip>
          <a:stretch/>
        </p:blipFill>
        <p:spPr>
          <a:xfrm>
            <a:off x="360" y="0"/>
            <a:ext cx="10077480" cy="7570800"/>
          </a:xfrm>
          <a:prstGeom prst="rect">
            <a:avLst/>
          </a:prstGeom>
          <a:ln>
            <a:noFill/>
          </a:ln>
        </p:spPr>
      </p:pic>
      <p:sp>
        <p:nvSpPr>
          <p:cNvPr id="83"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Выбор места</a:t>
            </a:r>
            <a:endParaRPr lang="en-US" sz="4800" b="0" strike="noStrike" spc="-1">
              <a:latin typeface="Arial"/>
            </a:endParaRPr>
          </a:p>
        </p:txBody>
      </p:sp>
      <p:sp>
        <p:nvSpPr>
          <p:cNvPr id="84" name="CustomShape 2"/>
          <p:cNvSpPr/>
          <p:nvPr/>
        </p:nvSpPr>
        <p:spPr>
          <a:xfrm>
            <a:off x="503640" y="1769040"/>
            <a:ext cx="9068400" cy="45399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Эрикоидная микориза расширяет адаптационные способности растений голубики, благодаря чему культура может расти и плодоносить на относительно бедных почвах. Кроме того, микоризные грибы предохраняют корни растения от множества патогенных микроорганизмов, вызывающих болезни. Подтверждением этому является  гибель растений голубики или поражение их корневым раком при внесении в почву завышенных доз минеральных удобрений. При внесении высоких доз минеральных удобрений резко меняется соотношение разных групп микроорганизмов в почве. Снижается число микоризообразующих грибов – антагонистов фитопаразитов, и, соответственно, увеличивается количество фитопатогенных видов. </a:t>
            </a:r>
            <a:endParaRPr lang="en-US" sz="1800" b="0" strike="noStrike" spc="-1">
              <a:latin typeface="Arial"/>
            </a:endParaRPr>
          </a:p>
          <a:p>
            <a:pPr>
              <a:lnSpc>
                <a:spcPct val="100000"/>
              </a:lnSpc>
            </a:pPr>
            <a:r>
              <a:rPr lang="en-US" sz="1800" b="0" strike="noStrike" spc="-1">
                <a:latin typeface="Tahoma"/>
              </a:rPr>
              <a:t>Это же является причиной  непригодности для культивирования голубики земель, длительное время использовавшихся для возделывания традиционных сельскохозяйственных культур, при выращивании которых широко применяются минеральные удобрения и пестициды, способствующие нарушению естественной микрофлоры почвы. Это же объясняет и тот факт, почему голубика хорошо растет и развивается на девственных, лесных почвах.</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 name="Picture 84"/>
          <p:cNvPicPr/>
          <p:nvPr/>
        </p:nvPicPr>
        <p:blipFill>
          <a:blip r:embed="rId2">
            <a:lum bright="5000" contrast="-15000"/>
          </a:blip>
          <a:stretch/>
        </p:blipFill>
        <p:spPr>
          <a:xfrm>
            <a:off x="360" y="0"/>
            <a:ext cx="10077480" cy="7570800"/>
          </a:xfrm>
          <a:prstGeom prst="rect">
            <a:avLst/>
          </a:prstGeom>
          <a:ln>
            <a:noFill/>
          </a:ln>
        </p:spPr>
      </p:pic>
      <p:sp>
        <p:nvSpPr>
          <p:cNvPr id="86"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Выбор места</a:t>
            </a:r>
            <a:endParaRPr lang="en-US" sz="4800" b="0" strike="noStrike" spc="-1">
              <a:latin typeface="Arial"/>
            </a:endParaRPr>
          </a:p>
        </p:txBody>
      </p:sp>
      <p:sp>
        <p:nvSpPr>
          <p:cNvPr id="87" name="CustomShape 2"/>
          <p:cNvSpPr/>
          <p:nvPr/>
        </p:nvSpPr>
        <p:spPr>
          <a:xfrm>
            <a:off x="503640" y="1769040"/>
            <a:ext cx="9068400" cy="47228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Сравнительный анализ условий среды обитания голубики и микоризообразующих грибов показывает, что их экологические требования идентичны. В природе корни голубики растут в направлении расположения благоприятных условий для развития микоризы. Следовательно, для создания насаждений голубики необходимо подбирать почвы с ненарушенной микрофлорой, обладающие естественным  плодородием, а все приемы агротехники должны быть направлены на создание условий, стимулирующих развитие микоризообразующих грибов, что в конечном итоге будет способствовать росту и развитию всего растения.</a:t>
            </a:r>
            <a:endParaRPr lang="en-US" sz="1800" b="0" strike="noStrike" spc="-1">
              <a:latin typeface="Arial"/>
            </a:endParaRPr>
          </a:p>
          <a:p>
            <a:pPr>
              <a:lnSpc>
                <a:spcPct val="100000"/>
              </a:lnSpc>
            </a:pPr>
            <a:r>
              <a:rPr lang="en-US" sz="1800" b="0" strike="noStrike" spc="-1">
                <a:latin typeface="Tahoma"/>
              </a:rPr>
              <a:t>Благоприятными условиями для развития микоризообразующих грибов являются, кислая среда, обеспеченность почвы воздухом и водой, а также температура в пределах 18-20º. Следовательно, для закладки посадок голубики нужно подбирать участки с  кислой (рН 3,5-4,5 (до 5) единиц в водном растворе), гумусированной, умеренно-влажной и хорошо аэрируемой почвой. </a:t>
            </a:r>
            <a:endParaRPr lang="en-US" sz="1800" b="0" strike="noStrike" spc="-1">
              <a:latin typeface="Arial"/>
            </a:endParaRPr>
          </a:p>
          <a:p>
            <a:pPr>
              <a:lnSpc>
                <a:spcPct val="100000"/>
              </a:lnSpc>
            </a:pPr>
            <a:r>
              <a:rPr lang="en-US" sz="1800" b="0" strike="noStrike" spc="-1">
                <a:latin typeface="Tahoma"/>
              </a:rPr>
              <a:t>Любые посадки следует начинать с обследования почвы. Садоводу надо иметь точное представление о типе почвы, ее механическом составе, кислотности, содержании питательных веществ и глубине залегания грунтовых вод.</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 name="Picture 87"/>
          <p:cNvPicPr/>
          <p:nvPr/>
        </p:nvPicPr>
        <p:blipFill>
          <a:blip r:embed="rId2">
            <a:lum bright="5000" contrast="-15000"/>
          </a:blip>
          <a:stretch/>
        </p:blipFill>
        <p:spPr>
          <a:xfrm>
            <a:off x="360" y="0"/>
            <a:ext cx="10077480" cy="7570800"/>
          </a:xfrm>
          <a:prstGeom prst="rect">
            <a:avLst/>
          </a:prstGeom>
          <a:ln>
            <a:noFill/>
          </a:ln>
        </p:spPr>
      </p:pic>
      <p:sp>
        <p:nvSpPr>
          <p:cNvPr id="89"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Выбор места</a:t>
            </a:r>
            <a:endParaRPr lang="en-US" sz="4800" b="0" strike="noStrike" spc="-1">
              <a:latin typeface="Arial"/>
            </a:endParaRPr>
          </a:p>
        </p:txBody>
      </p:sp>
      <p:sp>
        <p:nvSpPr>
          <p:cNvPr id="90" name="CustomShape 2"/>
          <p:cNvSpPr/>
          <p:nvPr/>
        </p:nvSpPr>
        <p:spPr>
          <a:xfrm>
            <a:off x="503640" y="1769040"/>
            <a:ext cx="9068400" cy="4385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Оптимальное место для выращивания голубики – это та площадь, на которой до этого не возделывались культурные растения. Кусты голубики, высаженные на землях, долгое время использовавшихся в сельском хозяйстве, растут плохо, а в ряде случаев даже погибают. Такие участки перед посадкой голубики нуждаются в рекультивации.</a:t>
            </a:r>
            <a:endParaRPr lang="en-US" sz="1800" b="0" strike="noStrike" spc="-1">
              <a:latin typeface="Arial"/>
            </a:endParaRPr>
          </a:p>
          <a:p>
            <a:pPr>
              <a:lnSpc>
                <a:spcPct val="100000"/>
              </a:lnSpc>
            </a:pPr>
            <a:r>
              <a:rPr lang="en-US" sz="1800" b="0" strike="noStrike" spc="-1">
                <a:latin typeface="Tahoma"/>
              </a:rPr>
              <a:t>Нельзя высаживать голубику и на землях, которые расположены очень низко, так как существует опасность заболачивания. У голубики, долгое время растущей в почве с избыточным количеством влаги, повреждаются корни (из-за недостатка кислорода нарушаются процессы дыхания и обмена веществ, что ведет к  загниванию и отмиранию корней). Аналогичные явления наблюдаются и при выращивании растений на тяжелых глинистых почвах. Кроме того, в низинных местах во время поздних весенних заморозков повреждение растений бывает более интенсивным.</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p:nvPr/>
        </p:nvPicPr>
        <p:blipFill>
          <a:blip r:embed="rId2">
            <a:lum bright="5000" contrast="-15000"/>
          </a:blip>
          <a:stretch/>
        </p:blipFill>
        <p:spPr>
          <a:xfrm>
            <a:off x="360" y="0"/>
            <a:ext cx="10077480" cy="7570800"/>
          </a:xfrm>
          <a:prstGeom prst="rect">
            <a:avLst/>
          </a:prstGeom>
          <a:ln>
            <a:noFill/>
          </a:ln>
        </p:spPr>
      </p:pic>
      <p:sp>
        <p:nvSpPr>
          <p:cNvPr id="92"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Подготовка почвы</a:t>
            </a:r>
            <a:endParaRPr lang="en-US" sz="4800" b="0" strike="noStrike" spc="-1">
              <a:latin typeface="Arial"/>
            </a:endParaRPr>
          </a:p>
        </p:txBody>
      </p:sp>
      <p:sp>
        <p:nvSpPr>
          <p:cNvPr id="93" name="CustomShape 2"/>
          <p:cNvSpPr/>
          <p:nvPr/>
        </p:nvSpPr>
        <p:spPr>
          <a:xfrm>
            <a:off x="503640" y="1769040"/>
            <a:ext cx="9068400" cy="51800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В публикуемых рекомендациях по выращиванию этой культуры довольно подробно описывается процесс посадки кустов на дачном участке в посадочные ямы, который подходит и для плантаций на минеральной почве. Ямы делают круглыми, с отвесными стенками. Размеры определяются в зависимости от сорта голубики, типа почвы и глубины залегания грунтовых вод. Как правило размер посадочной ямы в диаметре составляет не менее 60 см, а глубина 40 см. Подготовленную яму заполняют приготовленным ранее кислым субстратом (верховым торфом или смесью торфа, опилок, опавшей хвои и песка), добавляют 40--60 г серы, тщательно перемешивают и уплотняют.</a:t>
            </a:r>
            <a:endParaRPr lang="en-US" sz="1800" b="0" strike="noStrike" spc="-1">
              <a:latin typeface="Arial"/>
            </a:endParaRPr>
          </a:p>
          <a:p>
            <a:pPr>
              <a:lnSpc>
                <a:spcPct val="100000"/>
              </a:lnSpc>
            </a:pPr>
            <a:r>
              <a:rPr lang="en-US" sz="1800" b="0" strike="noStrike" spc="-1">
                <a:latin typeface="Tahoma"/>
              </a:rPr>
              <a:t>Но, при попытке применить данные рекомендации для закладки промышленной плантации, когда на участок высаживаются тысячи или десятки тысяч кустов, выясняется, что такая посадка кустов связана с очень высокими трудовыми и материальными затратами, окупаемость которых требует очень долгого времени. </a:t>
            </a:r>
            <a:endParaRPr lang="en-US" sz="1800" b="0" strike="noStrike" spc="-1">
              <a:latin typeface="Arial"/>
            </a:endParaRPr>
          </a:p>
          <a:p>
            <a:pPr>
              <a:lnSpc>
                <a:spcPct val="100000"/>
              </a:lnSpc>
            </a:pPr>
            <a:r>
              <a:rPr lang="en-US" sz="1800" b="0" strike="noStrike" spc="-1">
                <a:latin typeface="Tahoma"/>
              </a:rPr>
              <a:t>Самый лучший вариант в данном случае, это подобрать участок с почвой, которая уже сама по себе соответствует требованиям данной культуры, но можно и улучшить условия на участке с различными вариантами механического состава почвы и кислотности.</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Picture 93"/>
          <p:cNvPicPr/>
          <p:nvPr/>
        </p:nvPicPr>
        <p:blipFill>
          <a:blip r:embed="rId2">
            <a:lum bright="5000" contrast="-15000"/>
          </a:blip>
          <a:stretch/>
        </p:blipFill>
        <p:spPr>
          <a:xfrm>
            <a:off x="360" y="0"/>
            <a:ext cx="10077480" cy="7570800"/>
          </a:xfrm>
          <a:prstGeom prst="rect">
            <a:avLst/>
          </a:prstGeom>
          <a:ln>
            <a:noFill/>
          </a:ln>
        </p:spPr>
      </p:pic>
      <p:pic>
        <p:nvPicPr>
          <p:cNvPr id="95" name="Picture 94"/>
          <p:cNvPicPr/>
          <p:nvPr/>
        </p:nvPicPr>
        <p:blipFill>
          <a:blip r:embed="rId3"/>
          <a:stretch/>
        </p:blipFill>
        <p:spPr>
          <a:xfrm>
            <a:off x="1245960" y="-13680"/>
            <a:ext cx="7584120" cy="758916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Picture 95"/>
          <p:cNvPicPr/>
          <p:nvPr/>
        </p:nvPicPr>
        <p:blipFill>
          <a:blip r:embed="rId2">
            <a:lum bright="5000" contrast="-15000"/>
          </a:blip>
          <a:stretch/>
        </p:blipFill>
        <p:spPr>
          <a:xfrm>
            <a:off x="360" y="0"/>
            <a:ext cx="10077480" cy="7570800"/>
          </a:xfrm>
          <a:prstGeom prst="rect">
            <a:avLst/>
          </a:prstGeom>
          <a:ln>
            <a:noFill/>
          </a:ln>
        </p:spPr>
      </p:pic>
      <p:sp>
        <p:nvSpPr>
          <p:cNvPr id="97"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Выработанные торфяники</a:t>
            </a:r>
            <a:endParaRPr lang="en-US" sz="4800" b="0" strike="noStrike" spc="-1">
              <a:latin typeface="Arial"/>
            </a:endParaRPr>
          </a:p>
        </p:txBody>
      </p:sp>
      <p:sp>
        <p:nvSpPr>
          <p:cNvPr id="98" name="CustomShape 2"/>
          <p:cNvSpPr/>
          <p:nvPr/>
        </p:nvSpPr>
        <p:spPr>
          <a:xfrm>
            <a:off x="503640" y="1769040"/>
            <a:ext cx="9068400" cy="4385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На первый взгляд, кажется, что требованиям голубики идеально соответствуют выработанные торфяники или бросовые мелиорированные участки болот, но на поверку они оказываются малопригодными для культивирования высокорослой голубики (несмотря на рекомендации по использованию этой культуры для рекультивации мелиорированных земель). Дело в том, что торфяники отличаются с одной стороны низким теплопоглощением, а с другой высокой теплоемкостью. На практике эти почвы являются холодными, весной они очень долго оттаивают и медленно прогреваются, из-за чего вегетация растений на них начинается значительно позже, чем на других типах почв. В тоже время  из-за разложения органических составляющих торфа в нем образуется много соединений азота, что вызывает длительный рост побегов осенью и обмерзание этих приростов зимой. Кроме того, в большинстве случаем выработанные торфяники и мелиорированные земли располагаются в понижениях рельефа, что способствует застою тумана и холодного воздуха.</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 name="Picture 98"/>
          <p:cNvPicPr/>
          <p:nvPr/>
        </p:nvPicPr>
        <p:blipFill>
          <a:blip r:embed="rId2">
            <a:lum bright="5000" contrast="-15000"/>
          </a:blip>
          <a:stretch/>
        </p:blipFill>
        <p:spPr>
          <a:xfrm>
            <a:off x="360" y="0"/>
            <a:ext cx="10077480" cy="7570800"/>
          </a:xfrm>
          <a:prstGeom prst="rect">
            <a:avLst/>
          </a:prstGeom>
          <a:ln>
            <a:noFill/>
          </a:ln>
        </p:spPr>
      </p:pic>
      <p:sp>
        <p:nvSpPr>
          <p:cNvPr id="100" name="CustomShape 1"/>
          <p:cNvSpPr/>
          <p:nvPr/>
        </p:nvSpPr>
        <p:spPr>
          <a:xfrm>
            <a:off x="503640" y="301320"/>
            <a:ext cx="906840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latin typeface="Tahoma"/>
              </a:rPr>
              <a:t>Выработанные торфяники</a:t>
            </a:r>
            <a:endParaRPr lang="en-US" sz="4800" b="0" strike="noStrike" spc="-1">
              <a:latin typeface="Arial"/>
            </a:endParaRPr>
          </a:p>
        </p:txBody>
      </p:sp>
      <p:sp>
        <p:nvSpPr>
          <p:cNvPr id="101" name="CustomShape 2"/>
          <p:cNvSpPr/>
          <p:nvPr/>
        </p:nvSpPr>
        <p:spPr>
          <a:xfrm>
            <a:off x="503640" y="1769040"/>
            <a:ext cx="9068400" cy="4385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en-US" sz="1800" b="0" strike="noStrike" spc="-1">
                <a:latin typeface="Tahoma"/>
              </a:rPr>
              <a:t>В случае расположения участка на выработанном торфянике голубику на нем можно высаживать лишь в том случае, если он не находится в ложбине, куда стекает туман и холодный воздух. В противном случае голубика будет повреждаться заморозками и страдать от грибов-паразитов, хорошо развивающихся в условиях повышенной влажности воздуха в низине. </a:t>
            </a:r>
            <a:endParaRPr lang="en-US" sz="1800" b="0" strike="noStrike" spc="-1">
              <a:latin typeface="Arial"/>
            </a:endParaRPr>
          </a:p>
          <a:p>
            <a:pPr>
              <a:lnSpc>
                <a:spcPct val="100000"/>
              </a:lnSpc>
            </a:pPr>
            <a:r>
              <a:rPr lang="en-US" sz="1800" b="0" strike="noStrike" spc="-1">
                <a:latin typeface="Tahoma"/>
              </a:rPr>
              <a:t>Если участок расположен так, что на нем нет застоя холодного воздуха и тумана, то для выращивания голубики требуется его улучшение с целью более быстрого прогревания почвы и уменьшения количества азотных соединений в ней. Для этого ряды голубики можно разместить на гребнях, сформированных с помощью плуга. В почву перед посадкой можно добавить песок. Если слой торфа на участке небольшой, то можно перепахать или передисковать участок, чтобы перемешать торф с подстилающей породой. Кроме того, ускорить вызревание побегов голубики можно дополнительным внесением фосфорных и калийных удобрений.</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TotalTime>
  <Words>2853</Words>
  <Application>Microsoft Macintosh PowerPoint</Application>
  <PresentationFormat>Custom</PresentationFormat>
  <Paragraphs>64</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DejaVu Sans</vt:lpstr>
      <vt:lpstr>Symbol</vt:lpstr>
      <vt:lpstr>Tahoma</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Пользователь Microsoft Office</cp:lastModifiedBy>
  <cp:revision>36</cp:revision>
  <dcterms:created xsi:type="dcterms:W3CDTF">2018-08-08T00:02:24Z</dcterms:created>
  <dcterms:modified xsi:type="dcterms:W3CDTF">2018-08-14T12:11:25Z</dcterms:modified>
  <dc:language>en-US</dc:language>
</cp:coreProperties>
</file>