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9" r:id="rId13"/>
    <p:sldId id="271" r:id="rId14"/>
    <p:sldId id="270" r:id="rId15"/>
    <p:sldId id="258" r:id="rId16"/>
  </p:sldIdLst>
  <p:sldSz cx="8280400" cy="6121400"/>
  <p:notesSz cx="6985000" cy="9283700"/>
  <p:defaultTextStyle>
    <a:defPPr>
      <a:defRPr lang="ru-RU"/>
    </a:defPPr>
    <a:lvl1pPr marL="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7514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pos="211" userDrawn="1">
          <p15:clr>
            <a:srgbClr val="A4A3A4"/>
          </p15:clr>
        </p15:guide>
        <p15:guide id="6" orient="horz" pos="164" userDrawn="1">
          <p15:clr>
            <a:srgbClr val="A4A3A4"/>
          </p15:clr>
        </p15:guide>
        <p15:guide id="7" orient="horz" pos="4156" userDrawn="1">
          <p15:clr>
            <a:srgbClr val="A4A3A4"/>
          </p15:clr>
        </p15:guide>
        <p15:guide id="8" orient="horz" pos="436" userDrawn="1">
          <p15:clr>
            <a:srgbClr val="A4A3A4"/>
          </p15:clr>
        </p15:guide>
        <p15:guide id="9" pos="5110" userDrawn="1">
          <p15:clr>
            <a:srgbClr val="A4A3A4"/>
          </p15:clr>
        </p15:guide>
        <p15:guide id="11" pos="2842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743">
          <p15:clr>
            <a:srgbClr val="A4A3A4"/>
          </p15:clr>
        </p15:guide>
        <p15:guide id="14" orient="horz" pos="3547">
          <p15:clr>
            <a:srgbClr val="A4A3A4"/>
          </p15:clr>
        </p15:guide>
        <p15:guide id="15" orient="horz" pos="522">
          <p15:clr>
            <a:srgbClr val="A4A3A4"/>
          </p15:clr>
        </p15:guide>
        <p15:guide id="16" orient="horz" pos="3710">
          <p15:clr>
            <a:srgbClr val="A4A3A4"/>
          </p15:clr>
        </p15:guide>
        <p15:guide id="17" orient="horz" pos="1747">
          <p15:clr>
            <a:srgbClr val="A4A3A4"/>
          </p15:clr>
        </p15:guide>
        <p15:guide id="18" pos="267">
          <p15:clr>
            <a:srgbClr val="A4A3A4"/>
          </p15:clr>
        </p15:guide>
        <p15:guide id="19" pos="5103">
          <p15:clr>
            <a:srgbClr val="A4A3A4"/>
          </p15:clr>
        </p15:guide>
        <p15:guide id="20" pos="144">
          <p15:clr>
            <a:srgbClr val="A4A3A4"/>
          </p15:clr>
        </p15:guide>
        <p15:guide id="21" pos="3470">
          <p15:clr>
            <a:srgbClr val="A4A3A4"/>
          </p15:clr>
        </p15:guide>
        <p15:guide id="22" pos="1457">
          <p15:clr>
            <a:srgbClr val="A4A3A4"/>
          </p15:clr>
        </p15:guide>
        <p15:guide id="23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28B"/>
    <a:srgbClr val="387824"/>
    <a:srgbClr val="003399"/>
    <a:srgbClr val="5F5F5F"/>
    <a:srgbClr val="0033CC"/>
    <a:srgbClr val="5AC13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5"/>
    <p:restoredTop sz="94807"/>
  </p:normalViewPr>
  <p:slideViewPr>
    <p:cSldViewPr>
      <p:cViewPr varScale="1">
        <p:scale>
          <a:sx n="134" d="100"/>
          <a:sy n="134" d="100"/>
        </p:scale>
        <p:origin x="2280" y="184"/>
      </p:cViewPr>
      <p:guideLst>
        <p:guide orient="horz" pos="346"/>
        <p:guide pos="393"/>
        <p:guide pos="7514"/>
        <p:guide orient="horz" pos="3974"/>
        <p:guide pos="211"/>
        <p:guide orient="horz" pos="164"/>
        <p:guide orient="horz" pos="4156"/>
        <p:guide orient="horz" pos="436"/>
        <p:guide pos="5110"/>
        <p:guide pos="2842"/>
        <p:guide pos="3840"/>
        <p:guide orient="horz" pos="743"/>
        <p:guide orient="horz" pos="3547"/>
        <p:guide orient="horz" pos="522"/>
        <p:guide orient="horz" pos="3710"/>
        <p:guide orient="horz" pos="1747"/>
        <p:guide pos="267"/>
        <p:guide pos="5103"/>
        <p:guide pos="144"/>
        <p:guide pos="3470"/>
        <p:guide pos="1457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4027" y="-82"/>
      </p:cViewPr>
      <p:guideLst>
        <p:guide orient="horz" pos="3124"/>
        <p:guide pos="214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ED57-EF0C-4085-889A-34FBC381B683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AC0C7-F71C-41B7-B271-3F14D01D3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59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B817-724F-4458-A2B8-50567BE10A75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8238" y="696913"/>
            <a:ext cx="47085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406CC-6004-4296-AC43-0DE2EC417B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56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13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B4840F-217D-4747-B4F5-06437194F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8154" y="3653825"/>
            <a:ext cx="4572268" cy="2384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21029" y="2104076"/>
            <a:ext cx="7345685" cy="1312133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1030" y="3452332"/>
            <a:ext cx="7345684" cy="149002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9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2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5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ФИО, должность и компания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31526" y="569115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F1FE58ED-D3E6-AA44-8FFB-1D95F8E47BBD}"/>
              </a:ext>
            </a:extLst>
          </p:cNvPr>
          <p:cNvSpPr txBox="1">
            <a:spLocks/>
          </p:cNvSpPr>
          <p:nvPr userDrawn="1"/>
        </p:nvSpPr>
        <p:spPr>
          <a:xfrm>
            <a:off x="330374" y="544615"/>
            <a:ext cx="2026315" cy="267913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2B9BF9CD-5FC8-094E-9440-3673953A985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432" y="15798"/>
            <a:ext cx="1738283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A9E06AB-41EC-A843-B5DD-A5BD8D1AE493}"/>
              </a:ext>
            </a:extLst>
          </p:cNvPr>
          <p:cNvSpPr txBox="1">
            <a:spLocks/>
          </p:cNvSpPr>
          <p:nvPr userDrawn="1"/>
        </p:nvSpPr>
        <p:spPr>
          <a:xfrm>
            <a:off x="313685" y="224386"/>
            <a:ext cx="6202779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950D3229-DB7D-9642-AF32-53494DFB7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713" y="5076825"/>
            <a:ext cx="2151062" cy="939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93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776" y="4673865"/>
            <a:ext cx="7800862" cy="42813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776" y="1117740"/>
            <a:ext cx="7800862" cy="3506012"/>
          </a:xfrm>
        </p:spPr>
        <p:txBody>
          <a:bodyPr/>
          <a:lstStyle>
            <a:lvl1pPr marL="0" indent="0">
              <a:buNone/>
              <a:defRPr sz="2600"/>
            </a:lvl1pPr>
            <a:lvl2pPr marL="373042" indent="0">
              <a:buNone/>
              <a:defRPr sz="2300"/>
            </a:lvl2pPr>
            <a:lvl3pPr marL="746085" indent="0">
              <a:buNone/>
              <a:defRPr sz="2000"/>
            </a:lvl3pPr>
            <a:lvl4pPr marL="1119126" indent="0">
              <a:buNone/>
              <a:defRPr sz="1600"/>
            </a:lvl4pPr>
            <a:lvl5pPr marL="1492168" indent="0">
              <a:buNone/>
              <a:defRPr sz="1600"/>
            </a:lvl5pPr>
            <a:lvl6pPr marL="1865210" indent="0">
              <a:buNone/>
              <a:defRPr sz="1600"/>
            </a:lvl6pPr>
            <a:lvl7pPr marL="2238252" indent="0">
              <a:buNone/>
              <a:defRPr sz="1600"/>
            </a:lvl7pPr>
            <a:lvl8pPr marL="2611295" indent="0">
              <a:buNone/>
              <a:defRPr sz="1600"/>
            </a:lvl8pPr>
            <a:lvl9pPr marL="2984336" indent="0">
              <a:buNone/>
              <a:defRPr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776" y="5150520"/>
            <a:ext cx="7800862" cy="498472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29D64916-72C9-284C-BC16-79795BC25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557" y="850996"/>
            <a:ext cx="6783993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5668" y="1609218"/>
            <a:ext cx="7714882" cy="403984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9FF1912-4AF2-9F4C-92A9-E6B65DF3C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888" y="653225"/>
            <a:ext cx="6797016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>
            <a:lvl1pPr>
              <a:defRPr b="1"/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49790C6C-F9C7-0647-A570-B46032F61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4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92" y="3933569"/>
            <a:ext cx="7632847" cy="1215778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792" y="2594511"/>
            <a:ext cx="7632847" cy="13390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3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60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91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921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652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38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112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84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38C4504-3C53-AB46-B61A-738AFC14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0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9109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4216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D387EA18-06A2-CB4B-94C3-D6E0FDCA1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8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370232"/>
            <a:ext cx="3798185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4022" y="1941278"/>
            <a:ext cx="3798185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29227" y="1370232"/>
            <a:ext cx="3799677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29227" y="1941278"/>
            <a:ext cx="3799677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BDDFB6E0-FA2B-D742-920A-5AAE3D3943A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57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D95C9B66-9775-C843-B588-7E083F973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8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547B4D-3F8D-8446-A3B6-4CAD530863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507" y="4682181"/>
            <a:ext cx="1302691" cy="9866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186E10-2022-6D44-8881-445D6F7543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3222" y="4686937"/>
            <a:ext cx="1302691" cy="9866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245611E-FE00-2D49-8B53-4076AC3FA8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9921" y="4709233"/>
            <a:ext cx="1302691" cy="98669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C3AF71F-595A-0744-94FD-01F857DEF3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6206" y="4686937"/>
            <a:ext cx="1302691" cy="98669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11686DF-97DE-5E49-8FE9-D27D5D89A1F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0971" y="4682181"/>
            <a:ext cx="1302691" cy="9866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4EA861B-D035-6448-80D0-8A52D61515C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00" y="4686937"/>
            <a:ext cx="1302691" cy="986696"/>
          </a:xfrm>
          <a:prstGeom prst="rect">
            <a:avLst/>
          </a:prstGeom>
        </p:spPr>
      </p:pic>
      <p:sp>
        <p:nvSpPr>
          <p:cNvPr id="17" name="Заголовок 15">
            <a:extLst>
              <a:ext uri="{FF2B5EF4-FFF2-40B4-BE49-F238E27FC236}">
                <a16:creationId xmlns:a16="http://schemas.microsoft.com/office/drawing/2014/main" id="{48AF6286-9800-5A46-B4CE-B83A81394D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7793" y="3772596"/>
            <a:ext cx="7646638" cy="966787"/>
          </a:xfrm>
        </p:spPr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7E11EBE-F2E6-F14A-895A-4253B17F5C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7793" y="1189038"/>
            <a:ext cx="5544616" cy="2447925"/>
          </a:xfrm>
        </p:spPr>
        <p:txBody>
          <a:bodyPr/>
          <a:lstStyle>
            <a:lvl1pPr marL="0" indent="0">
              <a:buNone/>
              <a:defRPr/>
            </a:lvl1pPr>
            <a:lvl2pPr marL="373042" indent="0">
              <a:buNone/>
              <a:defRPr/>
            </a:lvl2pPr>
            <a:lvl3pPr marL="746084" indent="0">
              <a:buNone/>
              <a:defRPr/>
            </a:lvl3pPr>
            <a:lvl4pPr marL="1119125" indent="0">
              <a:buNone/>
              <a:defRPr/>
            </a:lvl4pPr>
            <a:lvl5pPr marL="1492170" indent="0">
              <a:buNone/>
              <a:defRPr/>
            </a:lvl5pPr>
          </a:lstStyle>
          <a:p>
            <a:pPr lvl="0"/>
            <a:r>
              <a:rPr lang="ru-RU" dirty="0"/>
              <a:t>ФИО Контакты Компания</a:t>
            </a:r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id="{ECAE4106-5231-534D-8E67-48038604366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1189038"/>
            <a:ext cx="1957388" cy="24479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Логотип</a:t>
            </a:r>
          </a:p>
        </p:txBody>
      </p:sp>
    </p:spTree>
    <p:extLst>
      <p:ext uri="{BB962C8B-B14F-4D97-AF65-F5344CB8AC3E}">
        <p14:creationId xmlns:p14="http://schemas.microsoft.com/office/powerpoint/2010/main" val="16430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758" y="1164059"/>
            <a:ext cx="2724194" cy="6626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7406" y="1164058"/>
            <a:ext cx="4863233" cy="430411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021" y="1836564"/>
            <a:ext cx="2724194" cy="3631606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6EA3805E-13B0-0549-95E0-148785229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9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911" y="626815"/>
            <a:ext cx="6783993" cy="711352"/>
          </a:xfrm>
          <a:prstGeom prst="rect">
            <a:avLst/>
          </a:prstGeom>
        </p:spPr>
        <p:txBody>
          <a:bodyPr vert="horz" lIns="74607" tIns="37302" rIns="74607" bIns="37302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428334"/>
            <a:ext cx="7714882" cy="4039841"/>
          </a:xfrm>
          <a:prstGeom prst="rect">
            <a:avLst/>
          </a:prstGeom>
        </p:spPr>
        <p:txBody>
          <a:bodyPr vert="horz" lIns="74607" tIns="37302" rIns="74607" bIns="3730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934288" y="5673633"/>
            <a:ext cx="1932094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8D21E258-BF54-B54A-A071-01F14F81B5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3685" y="36364"/>
            <a:ext cx="1018203" cy="101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4E58F03-9B7A-1049-91D3-7DADAFC00836}"/>
              </a:ext>
            </a:extLst>
          </p:cNvPr>
          <p:cNvSpPr txBox="1">
            <a:spLocks/>
          </p:cNvSpPr>
          <p:nvPr userDrawn="1"/>
        </p:nvSpPr>
        <p:spPr>
          <a:xfrm>
            <a:off x="6658232" y="317980"/>
            <a:ext cx="1470673" cy="339418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17A8CAF-D14F-1E45-AA97-20BD3AAC41E8}"/>
              </a:ext>
            </a:extLst>
          </p:cNvPr>
          <p:cNvSpPr txBox="1">
            <a:spLocks/>
          </p:cNvSpPr>
          <p:nvPr userDrawn="1"/>
        </p:nvSpPr>
        <p:spPr>
          <a:xfrm>
            <a:off x="3869846" y="67818"/>
            <a:ext cx="4294257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E2C0BF7F-8A98-3244-BF5A-0D855FD54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746085" rtl="0" eaLnBrk="1" latinLnBrk="0" hangingPunct="1">
        <a:spcBef>
          <a:spcPct val="0"/>
        </a:spcBef>
        <a:buNone/>
        <a:defRPr sz="26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9781" indent="-279781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6194" indent="-23315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32606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564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8692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51731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4773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7814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085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04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08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912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2168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521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3825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129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433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7E52357-4A85-D641-8CC2-E2902AE3A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110" y="1560502"/>
            <a:ext cx="7755604" cy="9286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обанкротиться в ягодном бизнесе?</a:t>
            </a:r>
            <a:br>
              <a:rPr lang="ru-RU" dirty="0"/>
            </a:br>
            <a:r>
              <a:rPr lang="ru-RU" dirty="0"/>
              <a:t>(вредные советы) 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ADEA073E-18A5-F94C-A28F-B0E184FB3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030" y="2703510"/>
            <a:ext cx="7345684" cy="500066"/>
          </a:xfrm>
        </p:spPr>
        <p:txBody>
          <a:bodyPr/>
          <a:lstStyle/>
          <a:p>
            <a:r>
              <a:rPr lang="ru-RU" dirty="0" err="1"/>
              <a:t>Митницкий</a:t>
            </a:r>
            <a:r>
              <a:rPr lang="ru-RU" dirty="0"/>
              <a:t> Евгений, ГК Тульская Ягода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C316C9-6F3A-974F-A6FA-ABC1898D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1" name="Рисунок 10" descr="preview-ягода.pn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161" b="1161"/>
          <a:stretch>
            <a:fillRect/>
          </a:stretch>
        </p:blipFill>
        <p:spPr>
          <a:xfrm>
            <a:off x="620713" y="3346450"/>
            <a:ext cx="2733675" cy="2670175"/>
          </a:xfrm>
        </p:spPr>
      </p:pic>
    </p:spTree>
    <p:extLst>
      <p:ext uri="{BB962C8B-B14F-4D97-AF65-F5344CB8AC3E}">
        <p14:creationId xmlns:p14="http://schemas.microsoft.com/office/powerpoint/2010/main" val="141151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8. А зачем нам холодильник?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000" dirty="0"/>
              <a:t>У нас с поля все купят – зачем нам охлаждать?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100" dirty="0"/>
              <a:t>Послеуборочное</a:t>
            </a:r>
            <a:r>
              <a:rPr lang="ru-RU" sz="2000" dirty="0"/>
              <a:t> охлаждение – зачем оно?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Странно, почему наша ягода сразу течь начинает, чем обработать?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Что-то ягода до утра портится – чем обработать?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Перекупы руки выкручивают – видят что нам хранить негде!»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Переработчики требуют замороженную ягоду! Что делать?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10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39036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9. Зачем бумагу марать?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dirty="0"/>
              <a:t>Договор купли продажи, аренды моно оформить потом, когда время свободное будет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Поставщик посадочный материал доставит его прямо к посадке, он же обещал. 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Оборудование для полива покупать весной или летом, оно же всегда на складе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Оговаривать выполнение агротехнических работ силами подрядчика на словах, не подведут же!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Покупать средства защиты, удобрения «с рук», так дешевле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Отгружать продукцию можно и без накладных, а рассчитаются попозже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11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461802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10. Кругом враги!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ru-RU" dirty="0"/>
              <a:t>Работников на зиму можно отправлять без содержания – ведь не работают зимой!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Дисциплина должна быть жесткой, штрафы должны быть ощутимыми.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Зачем в хозяйстве правила и регламенты? Слово руководителя закон, в любой момент поправит.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Нельзя с соседями и коллегами обсуждать коммерческие и профессиональные вопросы, ничем делиться с ними нельзя, они же конкуренты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12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03317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11. А зачем учиться?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3423" y="1780159"/>
            <a:ext cx="7714882" cy="334357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000" dirty="0"/>
              <a:t>Учить персонал – деньги на ветер. А вдруг переманят?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Зачем учиться? Мне и так повезет!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Соседи не учатся.  А мне зачем?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Мне и интернета достаточно, еще и в группе </a:t>
            </a:r>
            <a:r>
              <a:rPr lang="en-US" sz="2000" dirty="0" err="1"/>
              <a:t>whatsap</a:t>
            </a:r>
            <a:r>
              <a:rPr lang="en-US" sz="2000" dirty="0"/>
              <a:t> </a:t>
            </a:r>
            <a:r>
              <a:rPr lang="ru-RU" sz="2000" dirty="0"/>
              <a:t>все узнаю.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Зачем учиться зарубежному опыту задорого, если можно спросить в сообществе мессенджера бесплатно?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На учебу времени не хватает – работать надо!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ИТОГ</a:t>
            </a:r>
          </a:p>
        </p:txBody>
      </p:sp>
      <p:pic>
        <p:nvPicPr>
          <p:cNvPr id="6" name="Содержимое 5" descr="Неудачник_картин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62989" y="1131874"/>
            <a:ext cx="3724703" cy="4337064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14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6675984" cy="383109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224"/>
              </a:lnSpc>
            </a:pP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860" y="5712851"/>
            <a:ext cx="7247488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15</a:t>
            </a:fld>
            <a:endParaRPr lang="ru-RU" b="0" dirty="0"/>
          </a:p>
        </p:txBody>
      </p:sp>
      <p:sp>
        <p:nvSpPr>
          <p:cNvPr id="10" name="Заголовок 15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5735F43-D536-CD4D-9AC1-BDF4003BEF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2315" y="1900391"/>
            <a:ext cx="5544616" cy="244792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ГК Тульская Ягода </a:t>
            </a:r>
          </a:p>
          <a:p>
            <a:r>
              <a:rPr lang="ru-RU" dirty="0" err="1"/>
              <a:t>Митницкий</a:t>
            </a:r>
            <a:r>
              <a:rPr lang="ru-RU" dirty="0"/>
              <a:t> Евгений </a:t>
            </a:r>
          </a:p>
          <a:p>
            <a:r>
              <a:rPr lang="ru-RU" dirty="0"/>
              <a:t>Тульская область, Одоевский р-н,</a:t>
            </a:r>
          </a:p>
          <a:p>
            <a:r>
              <a:rPr lang="ru-RU" dirty="0" err="1"/>
              <a:t>Дер</a:t>
            </a:r>
            <a:r>
              <a:rPr lang="ru-RU" dirty="0"/>
              <a:t> </a:t>
            </a:r>
            <a:r>
              <a:rPr lang="ru-RU" dirty="0" err="1"/>
              <a:t>Чебышовка</a:t>
            </a:r>
            <a:endParaRPr lang="ru-RU" dirty="0"/>
          </a:p>
          <a:p>
            <a:endParaRPr lang="ru-RU" dirty="0"/>
          </a:p>
          <a:p>
            <a:r>
              <a:rPr lang="ru-RU" dirty="0"/>
              <a:t>+7-985-220-04-84</a:t>
            </a:r>
          </a:p>
          <a:p>
            <a:r>
              <a:rPr lang="ru-RU" dirty="0"/>
              <a:t>+7-906-531-86-90</a:t>
            </a:r>
          </a:p>
        </p:txBody>
      </p:sp>
      <p:pic>
        <p:nvPicPr>
          <p:cNvPr id="9" name="Рисунок 8" descr="preview-ягода.png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5464" b="5464"/>
          <a:stretch>
            <a:fillRect/>
          </a:stretch>
        </p:blipFill>
        <p:spPr>
          <a:xfrm>
            <a:off x="5436344" y="1870310"/>
            <a:ext cx="2170499" cy="1933328"/>
          </a:xfrm>
        </p:spPr>
      </p:pic>
    </p:spTree>
    <p:extLst>
      <p:ext uri="{BB962C8B-B14F-4D97-AF65-F5344CB8AC3E}">
        <p14:creationId xmlns:p14="http://schemas.microsoft.com/office/powerpoint/2010/main" val="364147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188492"/>
            <a:ext cx="7714882" cy="45154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b="1" dirty="0"/>
          </a:p>
          <a:p>
            <a:pPr marL="0" indent="0">
              <a:buNone/>
            </a:pPr>
            <a:r>
              <a:rPr lang="ru-RU" sz="1400" b="1" dirty="0"/>
              <a:t>ГК ТУЛЬСКАЯ ЯГОДА НА РЫНКЕ С 2016 ГОДА </a:t>
            </a:r>
          </a:p>
          <a:p>
            <a:pPr marL="0" indent="0">
              <a:buNone/>
            </a:pPr>
            <a:r>
              <a:rPr lang="ru-RU" sz="1400" b="1" dirty="0"/>
              <a:t>МЫ ВЫРАЩИВАЕМ ЯГОДНЫЕ КУЛЬТУРЫ:</a:t>
            </a:r>
          </a:p>
          <a:p>
            <a:r>
              <a:rPr lang="ru-RU" sz="1600" b="1" dirty="0">
                <a:solidFill>
                  <a:srgbClr val="EB028B"/>
                </a:solidFill>
              </a:rPr>
              <a:t>ЖИМОЛОСТЬ – 3,5 ГА (12 СОРТОВ)</a:t>
            </a:r>
          </a:p>
          <a:p>
            <a:r>
              <a:rPr lang="ru-RU" sz="1600" b="1" dirty="0">
                <a:solidFill>
                  <a:srgbClr val="EB028B"/>
                </a:solidFill>
              </a:rPr>
              <a:t>ЗЕМЛЯНИКА САДОВАЯ – 4 ГА (9 СОРТОВ), </a:t>
            </a:r>
          </a:p>
          <a:p>
            <a:r>
              <a:rPr lang="ru-RU" sz="1600" b="1" dirty="0">
                <a:solidFill>
                  <a:srgbClr val="EB028B"/>
                </a:solidFill>
              </a:rPr>
              <a:t>в т.ч. защищенный грунт</a:t>
            </a:r>
          </a:p>
          <a:p>
            <a:r>
              <a:rPr lang="ru-RU" sz="1600" b="1" dirty="0">
                <a:solidFill>
                  <a:srgbClr val="EB028B"/>
                </a:solidFill>
              </a:rPr>
              <a:t>ЦВЕТНАЯ СМОРОДИНА – 1 ГА (5 СОРТОВ)</a:t>
            </a:r>
          </a:p>
          <a:p>
            <a:r>
              <a:rPr lang="ru-RU" sz="1600" b="1" dirty="0">
                <a:solidFill>
                  <a:srgbClr val="EB028B"/>
                </a:solidFill>
              </a:rPr>
              <a:t>КРЫЖОВНИК  - 1 ГА (8 СОРТОВ)</a:t>
            </a:r>
          </a:p>
          <a:p>
            <a:r>
              <a:rPr lang="ru-RU" sz="1400" b="1" dirty="0">
                <a:solidFill>
                  <a:srgbClr val="EB028B"/>
                </a:solidFill>
              </a:rPr>
              <a:t>ГОЛУБИКА – 4 ГА (9 СОРТОВ)</a:t>
            </a:r>
          </a:p>
          <a:p>
            <a:r>
              <a:rPr lang="ru-RU" sz="1400" b="1" dirty="0">
                <a:solidFill>
                  <a:srgbClr val="EB028B"/>
                </a:solidFill>
              </a:rPr>
              <a:t>МАЛИНА – </a:t>
            </a:r>
            <a:r>
              <a:rPr lang="en-US" sz="1400" b="1" dirty="0">
                <a:solidFill>
                  <a:srgbClr val="EB028B"/>
                </a:solidFill>
              </a:rPr>
              <a:t>1</a:t>
            </a:r>
            <a:r>
              <a:rPr lang="ru-RU" sz="1400" b="1" dirty="0">
                <a:solidFill>
                  <a:srgbClr val="EB028B"/>
                </a:solidFill>
              </a:rPr>
              <a:t>5</a:t>
            </a:r>
            <a:r>
              <a:rPr lang="en-US" sz="1400" b="1" dirty="0">
                <a:solidFill>
                  <a:srgbClr val="EB028B"/>
                </a:solidFill>
              </a:rPr>
              <a:t> </a:t>
            </a:r>
            <a:r>
              <a:rPr lang="ru-RU" sz="1400" b="1" dirty="0">
                <a:solidFill>
                  <a:srgbClr val="EB028B"/>
                </a:solidFill>
              </a:rPr>
              <a:t>ГА (12 СОРТОВ)</a:t>
            </a:r>
          </a:p>
          <a:p>
            <a:r>
              <a:rPr lang="ru-RU" sz="1400" b="1" dirty="0">
                <a:solidFill>
                  <a:srgbClr val="EB028B"/>
                </a:solidFill>
              </a:rPr>
              <a:t>ШИПОВНИК – 0,5 ГА (6 СОРТОВ)</a:t>
            </a:r>
            <a:endParaRPr lang="ru-RU" sz="1400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sz="1400" b="1" dirty="0"/>
              <a:t>В 2017 ГОДУ ВЫШЛИ НА БЕЗУБЫТОЧНОСТЬ, с 2018г РАБОТАЕМ С ПРИБЫЛЬЮ. </a:t>
            </a:r>
          </a:p>
          <a:p>
            <a:pPr marL="0" indent="0">
              <a:buNone/>
            </a:pPr>
            <a:r>
              <a:rPr lang="ru-RU" sz="1400" b="1" dirty="0"/>
              <a:t>Подобрали ЧИСТЫЙ посадочный материал.</a:t>
            </a:r>
          </a:p>
          <a:p>
            <a:pPr marL="0" indent="0">
              <a:buNone/>
            </a:pPr>
            <a:r>
              <a:rPr lang="ru-RU" sz="1800" b="1" dirty="0"/>
              <a:t>Доращиваем приобретенный в ЦБС РБ и продаем посадочный материал голубики зимостойких сортов.</a:t>
            </a:r>
          </a:p>
          <a:p>
            <a:pPr marL="0" indent="0">
              <a:buNone/>
            </a:pPr>
            <a:r>
              <a:rPr lang="en-US" sz="1800" b="1" dirty="0"/>
              <a:t>#</a:t>
            </a:r>
            <a:r>
              <a:rPr lang="ru-RU" sz="1800" b="1" dirty="0" err="1"/>
              <a:t>ТульскаяЯгода</a:t>
            </a:r>
            <a:endParaRPr lang="ru-RU" sz="1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461802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Рисунок 6" descr="preview-ягода.png"/>
          <p:cNvPicPr>
            <a:picLocks noChangeAspect="1"/>
          </p:cNvPicPr>
          <p:nvPr/>
        </p:nvPicPr>
        <p:blipFill>
          <a:blip r:embed="rId3"/>
          <a:srcRect t="1161" b="1161"/>
          <a:stretch>
            <a:fillRect/>
          </a:stretch>
        </p:blipFill>
        <p:spPr>
          <a:xfrm>
            <a:off x="5796384" y="1404516"/>
            <a:ext cx="1931753" cy="188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У нас купят ВСЁ!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692548"/>
            <a:ext cx="7714882" cy="37756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000" dirty="0"/>
              <a:t>На рынке дефицит ягоды, что ни вырастим  - «</a:t>
            </a:r>
            <a:r>
              <a:rPr lang="ru-RU" sz="2000" dirty="0" err="1"/>
              <a:t>пипл</a:t>
            </a:r>
            <a:r>
              <a:rPr lang="ru-RU" sz="2000" dirty="0"/>
              <a:t> </a:t>
            </a:r>
            <a:r>
              <a:rPr lang="ru-RU" sz="2000" dirty="0" err="1"/>
              <a:t>схавает</a:t>
            </a:r>
            <a:r>
              <a:rPr lang="ru-RU" sz="2000" dirty="0"/>
              <a:t>».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Один сорт для рынков, сетевого ритейла и переработки.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Главное вырастить, а Москва всё съест.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Мы посадим ЭКСКЛЮЗИВ и всех сделаем!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Зачем думать о каналах продаж? Перекупы сами приедут и все заберут.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Продастся все в день сбора. А как по-другому?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3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39036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Земля есть: сажаем что желаем!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908572"/>
            <a:ext cx="7714882" cy="35596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000" dirty="0"/>
              <a:t>У нас зимы теплые – ничего не вымерзнет (климатические зоны)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Зачем анализы почвы и воды? – и так все вырастет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Ой, что-то воды не хватает…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Электричество далеко тянуть, обойдемся генератором, а дальше видно будет.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Кем собирать?????? Рядом сел нет(((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/>
              <a:t>Земля не моя, но ничего страшного, собственник надежный, попозже выкуплю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4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39036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Бизнес-планы пишут трусы.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dirty="0"/>
              <a:t>ягоды – это золотое дно, главное ввязаться, а деньги… так выручка же будет!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у меня супер-сорт – урожайность будет космической, продавец рассады же обещал!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затраты считаем </a:t>
            </a:r>
            <a:r>
              <a:rPr lang="ru-RU" dirty="0" err="1"/>
              <a:t>по-минимуму</a:t>
            </a:r>
            <a:r>
              <a:rPr lang="ru-RU" dirty="0"/>
              <a:t>, в случае чего одолжу у соседа (родни, поставщика СЗР) 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бизнес-план можно скачать из интернета, чего там изобретать нового?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мне обязательно повезёт, я же уже успешен в торговле (консалтинге, сборке мебели и т.д.)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«государство мне поможет!» - получу грант, субсидию, компенсацию. И прокуратура потом не придет с проверкой….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5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696173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 Я сам себе агроном!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dirty="0"/>
              <a:t>что мне расскажет консультант? У него же плантации нет, а у меня  - уже есть!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агронома нет, но я начну без него, а потом он будет, в случае чего у соседа переманю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а зачем мне агроном? Мне продавец посадочного материала / удобрений / СЗР дал готовую схему питания/защиты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агроном на то и агроном, чтобы все знать! Зачем вкладываться в повышение его квалификации? А вдруг он уйдет?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все плохо… нужен хоть какой-то агроном, хоть и без опыта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6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247488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5. Урожай соберем, как-то справимся!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428334"/>
            <a:ext cx="7714882" cy="40398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100" dirty="0"/>
              <a:t>Главное – побольше посадить, а со сбором как-то справимся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100" dirty="0"/>
              <a:t>Начнем с монокультуры. Зачем нам конвейер плодоношения и сбора?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100" dirty="0"/>
              <a:t>Ранняя ягода дорогая. Сажаем только раннюю!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100" dirty="0"/>
              <a:t>Сезонным рабочим надо где-то жить? Но где?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100" dirty="0"/>
              <a:t>У местных жителей не бывает своих дел: свадьбы-похороны, грибы, сено, картошка, дойки, «надо в город/ больницу / по делам»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100" dirty="0"/>
              <a:t>А может </a:t>
            </a:r>
            <a:r>
              <a:rPr lang="ru-RU" sz="2100" dirty="0" err="1"/>
              <a:t>самосбор</a:t>
            </a:r>
            <a:r>
              <a:rPr lang="ru-RU" sz="2100" dirty="0"/>
              <a:t>?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7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247488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6. В поисках идеальной культуры и сорта.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dirty="0"/>
              <a:t>«А посадим-ка мы клубнику в Тюмени» и «жимолость на юге» – цена же высокая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Ранний сорт  нам поможет «снять все сливки» 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Надо сажать что-то уникальное – это же ниша! А ликвидность продукции .. ну её!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Поиск универсального сорта – и урожайный и сладкий, и долго хранится, и транспортируется прекрасно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Поиск универсального сорта – чтобы не болел, и </a:t>
            </a:r>
            <a:r>
              <a:rPr lang="ru-RU" dirty="0" err="1"/>
              <a:t>гнилям</a:t>
            </a:r>
            <a:r>
              <a:rPr lang="ru-RU" dirty="0"/>
              <a:t> противостоял, и чтобы вредители его сами боялись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Зачем конвейер плодоношения на весь сезон? Можно же поработать на одной культуре, вот только людей содержать весь сезон.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8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39036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7. Поиск идеального поставщика рассады.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428334"/>
            <a:ext cx="7254570" cy="403984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1600" dirty="0"/>
              <a:t>Кто дешевле предложит, у того и купим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А у соседа </a:t>
            </a:r>
            <a:r>
              <a:rPr lang="ru-RU" sz="1600" dirty="0" err="1"/>
              <a:t>свежевыкопанная</a:t>
            </a:r>
            <a:r>
              <a:rPr lang="ru-RU" sz="1600" dirty="0"/>
              <a:t> рассада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Привезти откуда-то нечто и в лаборатории </a:t>
            </a:r>
            <a:r>
              <a:rPr lang="ru-RU" sz="1600" dirty="0" err="1"/>
              <a:t>наразмножать</a:t>
            </a:r>
            <a:r>
              <a:rPr lang="ru-RU" sz="1600" dirty="0"/>
              <a:t> это нечто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Купить в сером питомнике предположительно тот сорт, который обещан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Купить в официальном питомнике и перед поставкой/посадкой не сделать анализ посадочного материала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Купить у поставщика с дурной историей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Исходить из заявленной категории посадочного материала, а не размера (А+ в РФ почему-то 12-15 мм, а не  15-18 мм)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Доставлять посадочный материал без контроля температурного режима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600" dirty="0"/>
              <a:t>Высаживать посадочный материал без профилактической обработки против гнилей, вредителей.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9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7176050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Как обанкротиться в ягодном бизнесе?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theme/theme1.xml><?xml version="1.0" encoding="utf-8"?>
<a:theme xmlns:a="http://schemas.openxmlformats.org/drawingml/2006/main" name="Wf17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hibition_template_16х9" id="{A077F074-2D96-424A-8138-DB26D9E81369}" vid="{F7A9F571-0041-7A4C-8F8D-56C158584FD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Wf17_presentation</Template>
  <TotalTime>4255</TotalTime>
  <Words>1165</Words>
  <Application>Microsoft Macintosh PowerPoint</Application>
  <PresentationFormat>Произвольный</PresentationFormat>
  <Paragraphs>146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Wf17_presentation</vt:lpstr>
      <vt:lpstr>Как обанкротиться в ягодном бизнесе? (вредные советы) </vt:lpstr>
      <vt:lpstr>Презентация PowerPoint</vt:lpstr>
      <vt:lpstr>1. У нас купят ВСЁ!</vt:lpstr>
      <vt:lpstr>2. Земля есть: сажаем что желаем!</vt:lpstr>
      <vt:lpstr>3. Бизнес-планы пишут трусы.</vt:lpstr>
      <vt:lpstr>4. Я сам себе агроном!</vt:lpstr>
      <vt:lpstr>5. Урожай соберем, как-то справимся!</vt:lpstr>
      <vt:lpstr>6. В поисках идеальной культуры и сорта.</vt:lpstr>
      <vt:lpstr>7. Поиск идеального поставщика рассады.</vt:lpstr>
      <vt:lpstr>8. А зачем нам холодильник?</vt:lpstr>
      <vt:lpstr>9. Зачем бумагу марать?</vt:lpstr>
      <vt:lpstr>10. Кругом враги!</vt:lpstr>
      <vt:lpstr>11. А зачем учиться?</vt:lpstr>
      <vt:lpstr>ИТОГ</vt:lpstr>
      <vt:lpstr>Благодарю за внимание! Вопросы?</vt:lpstr>
    </vt:vector>
  </TitlesOfParts>
  <Manager/>
  <Company>Berry-Union.RU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Berry-Union.RU</dc:title>
  <dc:subject/>
  <dc:creator>Berry-Union.RU</dc:creator>
  <cp:keywords/>
  <dc:description/>
  <cp:lastModifiedBy>Пользователь Microsoft Office</cp:lastModifiedBy>
  <cp:revision>54</cp:revision>
  <cp:lastPrinted>2017-09-01T08:27:00Z</cp:lastPrinted>
  <dcterms:created xsi:type="dcterms:W3CDTF">2017-08-31T15:35:35Z</dcterms:created>
  <dcterms:modified xsi:type="dcterms:W3CDTF">2020-02-23T21:00:55Z</dcterms:modified>
  <cp:category/>
</cp:coreProperties>
</file>